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1"/>
  </p:notesMasterIdLst>
  <p:handoutMasterIdLst>
    <p:handoutMasterId r:id="rId22"/>
  </p:handoutMasterIdLst>
  <p:sldIdLst>
    <p:sldId id="435" r:id="rId4"/>
    <p:sldId id="409" r:id="rId5"/>
    <p:sldId id="417" r:id="rId6"/>
    <p:sldId id="412" r:id="rId7"/>
    <p:sldId id="413" r:id="rId8"/>
    <p:sldId id="448" r:id="rId9"/>
    <p:sldId id="419" r:id="rId10"/>
    <p:sldId id="420" r:id="rId11"/>
    <p:sldId id="436" r:id="rId12"/>
    <p:sldId id="439" r:id="rId13"/>
    <p:sldId id="444" r:id="rId14"/>
    <p:sldId id="445" r:id="rId15"/>
    <p:sldId id="449" r:id="rId16"/>
    <p:sldId id="440" r:id="rId17"/>
    <p:sldId id="441" r:id="rId18"/>
    <p:sldId id="437" r:id="rId19"/>
    <p:sldId id="443" r:id="rId20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CCFF"/>
    <a:srgbClr val="FFFFCC"/>
    <a:srgbClr val="FF7C80"/>
    <a:srgbClr val="99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16" autoAdjust="0"/>
    <p:restoredTop sz="94717" autoAdjust="0"/>
  </p:normalViewPr>
  <p:slideViewPr>
    <p:cSldViewPr snapToGrid="0">
      <p:cViewPr varScale="1">
        <p:scale>
          <a:sx n="109" d="100"/>
          <a:sy n="109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A18DED7-8DE4-4638-A361-D62377BB306B}" type="datetimeFigureOut">
              <a:rPr lang="fr-BE" smtClean="0"/>
              <a:t>30-06-20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948EA49C-CDFF-4D02-8C37-9542ED3DFB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848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1A85CFA-FBF3-4C8C-8FD2-1F1CF0EF2A46}" type="datetimeFigureOut">
              <a:rPr lang="fr-BE" smtClean="0"/>
              <a:t>30-06-20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31D7BB9-2F5B-41A9-880E-0FB6749D64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2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2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%20CA/2016-12/Annexe%20DAPECA20162112-Note%20d'orientation.pdf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766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70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314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2242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>
            <a:hlinkClick r:id="rId2" action="ppaction://hlinkfile"/>
            <a:extLst/>
          </p:cNvPr>
          <p:cNvSpPr/>
          <p:nvPr userDrawn="1"/>
        </p:nvSpPr>
        <p:spPr bwMode="auto">
          <a:xfrm>
            <a:off x="6978197" y="6237312"/>
            <a:ext cx="394344" cy="394344"/>
          </a:xfrm>
          <a:prstGeom prst="bevel">
            <a:avLst/>
          </a:prstGeom>
          <a:solidFill>
            <a:schemeClr val="accent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 dirty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6415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887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7302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81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466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631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30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464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07784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027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365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204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904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074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2" y="5013326"/>
            <a:ext cx="2562225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8476" y="5013326"/>
            <a:ext cx="2563813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86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117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164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2327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2391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85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00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83076" y="3860800"/>
            <a:ext cx="1319213" cy="2006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2" y="3860800"/>
            <a:ext cx="3806825" cy="2006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8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02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82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548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2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217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226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884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107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860800"/>
            <a:ext cx="526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5013325"/>
            <a:ext cx="52784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1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.be/public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séance de présentation de l’outil à destination des pouvoirs organisateurs pour les Maisons d’enfants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47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 smtClean="0">
                <a:solidFill>
                  <a:srgbClr val="000000"/>
                </a:solidFill>
              </a:rPr>
              <a:t>Toutes les structures qui se transforment doivent transmettre la déclaration d’intention, qu’elles ouvrent ou non des places supplémentaires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Le cadastre de l’emploi et le contrat programme ouvrent le droit au subside de 250€/place de manière récurrente</a:t>
            </a:r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81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la Maison d’enfant 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la déclaration d’intention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de l’autorisation de type crèche par le comité subrégional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les contrats de travail du personnel nouvellement subventionné à l’adresse butterfly@one.be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du droit aux subsides de type crèche (selon les modalités de l’arrêté de 2003)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221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d’une halte accueil 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Possibilité d’octroyer l’autorisation rétroactive au 1</a:t>
            </a:r>
            <a:r>
              <a:rPr lang="fr-BE" sz="2800" baseline="30000" dirty="0" smtClean="0">
                <a:solidFill>
                  <a:srgbClr val="000000"/>
                </a:solidFill>
              </a:rPr>
              <a:t>er</a:t>
            </a:r>
            <a:r>
              <a:rPr lang="fr-BE" sz="2800" dirty="0" smtClean="0">
                <a:solidFill>
                  <a:srgbClr val="000000"/>
                </a:solidFill>
              </a:rPr>
              <a:t> jour du trimestre en cours uniquement si :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d’ouverture de places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d’engagement de personnel supplémentaire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Le droit au subside est octroyé de manière rétroactive à la date d’autorisation si toutes les conditions sont remplies sinon, à la date à laquelle toutes les conditions sont remplies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6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5161085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sz="2800" dirty="0" smtClean="0">
                <a:solidFill>
                  <a:srgbClr val="000000"/>
                </a:solidFill>
              </a:rPr>
              <a:t>! Il est impératif pour se voir octroyer le subside de type crèche de respecter les conditions suivantes </a:t>
            </a:r>
            <a:endParaRPr lang="fr-BE" dirty="0">
              <a:solidFill>
                <a:srgbClr val="000000"/>
              </a:solidFill>
            </a:endParaRPr>
          </a:p>
          <a:p>
            <a:r>
              <a:rPr lang="fr-FR" sz="2400" dirty="0" smtClean="0"/>
              <a:t>Etre </a:t>
            </a:r>
            <a:r>
              <a:rPr lang="fr-FR" sz="2400" dirty="0"/>
              <a:t>un milieu d’accueil au sens des articles 2 et 4 du décret visant à renforcer la qualité et l'accessibilité de l'accueil de la petite enfance en Communauté française </a:t>
            </a:r>
          </a:p>
          <a:p>
            <a:r>
              <a:rPr lang="fr-FR" sz="2400" dirty="0" smtClean="0"/>
              <a:t>Appliquer </a:t>
            </a:r>
            <a:r>
              <a:rPr lang="fr-FR" sz="2400" dirty="0"/>
              <a:t>la participation financière parentale selon le barème ONE et les conditions y afférentes ; </a:t>
            </a:r>
          </a:p>
          <a:p>
            <a:r>
              <a:rPr lang="fr-FR" sz="2400" dirty="0" smtClean="0"/>
              <a:t>Ouvrir </a:t>
            </a:r>
            <a:r>
              <a:rPr lang="fr-FR" sz="2400" dirty="0"/>
              <a:t>au minimum 220 jours par an, 10 heures par jour, 5 jours/semaine ; </a:t>
            </a:r>
          </a:p>
          <a:p>
            <a:r>
              <a:rPr lang="fr-FR" sz="2400" dirty="0" smtClean="0"/>
              <a:t>Respecter </a:t>
            </a:r>
            <a:r>
              <a:rPr lang="fr-FR" sz="2400" dirty="0"/>
              <a:t>les normes d’encadrement d’une personne qualifiée présente pour 7 enfants présents simultanément ; </a:t>
            </a:r>
          </a:p>
          <a:p>
            <a:r>
              <a:rPr lang="fr-FR" sz="2400" dirty="0" smtClean="0"/>
              <a:t>Respecter </a:t>
            </a:r>
            <a:r>
              <a:rPr lang="fr-FR" sz="2400" dirty="0"/>
              <a:t>les qualifications du personnel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5653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l’ouverture de places jusqu’au multiple de 7 supérieur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Pas d’autorisation rétroactive possible pour l’ouverture de places supplémentaires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Rapport SRI à renouveler éventuellement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Droit aux subsides octroyé de manière rétroactive à la date d’entrée en fonction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Possibilité de transmettre une nouvelle déclaration d’intention si travaux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020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Pour toutes les crèches, y compris celles qui n’ouvrent pas de places supplémentaires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Transmettre la déclaration, le cadastre et le contrat programme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 smtClean="0"/>
          </a:p>
          <a:p>
            <a:r>
              <a:rPr lang="fr-BE" dirty="0" smtClean="0"/>
              <a:t>La procédure complète se trouve sur </a:t>
            </a:r>
            <a:r>
              <a:rPr lang="fr-BE" dirty="0" smtClean="0">
                <a:hlinkClick r:id="rId2"/>
              </a:rPr>
              <a:t>le site de l'ONE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635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36431"/>
            <a:ext cx="8495211" cy="4789737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Dans le cadre des séances de présentation de l’outil à destination des pouvoirs organisateurs</a:t>
            </a:r>
            <a:endParaRPr lang="fr-BE" dirty="0">
              <a:solidFill>
                <a:srgbClr val="000000"/>
              </a:solidFill>
            </a:endParaRPr>
          </a:p>
          <a:p>
            <a:r>
              <a:rPr lang="fr-BE" dirty="0" smtClean="0"/>
              <a:t>Questions exclusivement sur le fonctionnement de l’outil</a:t>
            </a:r>
          </a:p>
          <a:p>
            <a:r>
              <a:rPr lang="fr-BE" dirty="0" smtClean="0"/>
              <a:t>Pour les questions d’ordre général :</a:t>
            </a:r>
          </a:p>
          <a:p>
            <a:r>
              <a:rPr lang="fr-FR" sz="2000" dirty="0"/>
              <a:t>François </a:t>
            </a:r>
            <a:r>
              <a:rPr lang="fr-FR" sz="2000" dirty="0" err="1"/>
              <a:t>Demaiffe</a:t>
            </a:r>
            <a:r>
              <a:rPr lang="fr-FR" sz="2000" dirty="0"/>
              <a:t> : 02/432 88 74 </a:t>
            </a:r>
          </a:p>
          <a:p>
            <a:r>
              <a:rPr lang="nl-NL" sz="2000" dirty="0"/>
              <a:t>Michaël </a:t>
            </a:r>
            <a:r>
              <a:rPr lang="nl-NL" sz="2000" dirty="0" err="1"/>
              <a:t>Vanvlasselaer</a:t>
            </a:r>
            <a:r>
              <a:rPr lang="nl-NL" sz="2000" dirty="0"/>
              <a:t> : 02/542 15 77 </a:t>
            </a:r>
          </a:p>
          <a:p>
            <a:r>
              <a:rPr lang="fr-FR" sz="2000" dirty="0"/>
              <a:t>Fabienne </a:t>
            </a:r>
            <a:r>
              <a:rPr lang="fr-FR" sz="2000" dirty="0" err="1"/>
              <a:t>Defuisseaux</a:t>
            </a:r>
            <a:r>
              <a:rPr lang="fr-FR" sz="2000" dirty="0"/>
              <a:t> : 02/542 14 94 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41863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Présentation de l’outil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98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0" y="706886"/>
            <a:ext cx="9144000" cy="13018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Première phase de </a:t>
            </a:r>
            <a:r>
              <a:rPr lang="fr-FR" altLang="fr-FR" sz="2800" b="1" dirty="0">
                <a:solidFill>
                  <a:srgbClr val="C00000"/>
                </a:solidFill>
              </a:rPr>
              <a:t>transformation des milieux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d’accueil : 2020 – 2022</a:t>
            </a:r>
          </a:p>
          <a:p>
            <a:pPr marL="0" indent="0" algn="l" eaLnBrk="1" hangingPunct="1">
              <a:buNone/>
            </a:pPr>
            <a:endParaRPr lang="fr-FR" altLang="fr-FR" sz="1800" dirty="0">
              <a:solidFill>
                <a:srgbClr val="0096D2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385057"/>
            <a:ext cx="9144000" cy="752661"/>
          </a:xfrm>
        </p:spPr>
        <p:txBody>
          <a:bodyPr/>
          <a:lstStyle/>
          <a:p>
            <a:pPr algn="ctr"/>
            <a:r>
              <a:rPr lang="fr-BE" dirty="0" smtClean="0"/>
              <a:t>ACCUEIL COLLECTIF</a:t>
            </a:r>
            <a:br>
              <a:rPr lang="fr-BE" dirty="0" smtClean="0"/>
            </a:br>
            <a:r>
              <a:rPr lang="fr-BE" dirty="0" smtClean="0"/>
              <a:t>Qui est concerné :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3875544"/>
            <a:ext cx="44674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000" dirty="0" smtClean="0">
                <a:latin typeface="+mj-lt"/>
              </a:rPr>
              <a:t>Les </a:t>
            </a:r>
            <a:r>
              <a:rPr lang="fr-BE" sz="2000" dirty="0">
                <a:latin typeface="+mj-lt"/>
              </a:rPr>
              <a:t>milieux d’accueil collectifs bénéficiant d’un droit au subside ONE (subsides ordinaires, </a:t>
            </a:r>
            <a:r>
              <a:rPr lang="fr-BE" sz="2000" dirty="0" smtClean="0">
                <a:latin typeface="+mj-lt"/>
              </a:rPr>
              <a:t>ex-</a:t>
            </a:r>
            <a:r>
              <a:rPr lang="fr-BE" sz="2000" dirty="0" err="1" smtClean="0">
                <a:latin typeface="+mj-lt"/>
              </a:rPr>
              <a:t>fesc</a:t>
            </a:r>
            <a:r>
              <a:rPr lang="fr-BE" sz="2000" dirty="0">
                <a:latin typeface="+mj-lt"/>
              </a:rPr>
              <a:t>, ex-</a:t>
            </a:r>
            <a:r>
              <a:rPr lang="fr-BE" sz="2000" dirty="0" err="1">
                <a:latin typeface="+mj-lt"/>
              </a:rPr>
              <a:t>fse</a:t>
            </a:r>
            <a:r>
              <a:rPr lang="fr-BE" sz="2000" dirty="0">
                <a:latin typeface="+mj-lt"/>
              </a:rPr>
              <a:t>, fonds de solidarité 2, subsides halte accueil</a:t>
            </a:r>
            <a:r>
              <a:rPr lang="fr-BE" sz="2000" dirty="0" smtClean="0">
                <a:latin typeface="+mj-lt"/>
              </a:rPr>
              <a:t>…)</a:t>
            </a:r>
            <a:r>
              <a:rPr lang="fr-BE" sz="2000" dirty="0" smtClean="0">
                <a:solidFill>
                  <a:srgbClr val="000000"/>
                </a:solidFill>
                <a:latin typeface="+mj-lt"/>
              </a:rPr>
              <a:t>.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467497" y="3780301"/>
            <a:ext cx="4545874" cy="2745372"/>
          </a:xfrm>
          <a:prstGeom prst="rect">
            <a:avLst/>
          </a:prstGeom>
          <a:ln>
            <a:noFill/>
          </a:ln>
        </p:spPr>
        <p:txBody>
          <a:bodyPr/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Les milieux d’accueil collectifs ne bénéficiant pas d’un droit au subside </a:t>
            </a:r>
          </a:p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ONE, mais</a:t>
            </a:r>
            <a:r>
              <a:rPr lang="fr-FR" sz="2000" kern="0" dirty="0" smtClean="0">
                <a:latin typeface="+mj-lt"/>
              </a:rPr>
              <a:t> bénéficiant d’aides à l’emploi d’un volume équivalent au personnel de puériculture subsidié en crèche, avec la qualification requise.</a:t>
            </a:r>
            <a:endParaRPr lang="fr-BE" sz="20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87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7553" y="1301263"/>
            <a:ext cx="8399930" cy="5273712"/>
          </a:xfrm>
        </p:spPr>
        <p:txBody>
          <a:bodyPr/>
          <a:lstStyle/>
          <a:p>
            <a:pPr lvl="0"/>
            <a:r>
              <a:rPr lang="fr-BE" sz="2800" dirty="0"/>
              <a:t>Pour les </a:t>
            </a:r>
            <a:r>
              <a:rPr lang="fr-BE" sz="2800" dirty="0" smtClean="0"/>
              <a:t>Maisons d’enfants deux conditions non cumulatives pour intégrer le processus de transformations :</a:t>
            </a:r>
          </a:p>
          <a:p>
            <a:pPr lvl="0"/>
            <a:r>
              <a:rPr lang="fr-BE" sz="2400" dirty="0" smtClean="0"/>
              <a:t>Soit </a:t>
            </a:r>
            <a:r>
              <a:rPr lang="fr-BE" sz="2400" dirty="0"/>
              <a:t>percevoir un subside ex-</a:t>
            </a:r>
            <a:r>
              <a:rPr lang="fr-BE" sz="2400" dirty="0" err="1"/>
              <a:t>fesc</a:t>
            </a:r>
            <a:r>
              <a:rPr lang="fr-BE" sz="2400" dirty="0"/>
              <a:t>, ex-</a:t>
            </a:r>
            <a:r>
              <a:rPr lang="fr-BE" sz="2400" dirty="0" err="1"/>
              <a:t>fse</a:t>
            </a:r>
            <a:r>
              <a:rPr lang="fr-BE" sz="2400" dirty="0"/>
              <a:t> ou </a:t>
            </a:r>
            <a:r>
              <a:rPr lang="fr-BE" sz="2400" dirty="0" smtClean="0"/>
              <a:t>fonds de solidarité 2. Dans ce cas le modèle de destination est le niveau 2 ou 3 de subside (ex-</a:t>
            </a:r>
            <a:r>
              <a:rPr lang="fr-BE" sz="2400" dirty="0" err="1" smtClean="0"/>
              <a:t>fesc</a:t>
            </a:r>
            <a:r>
              <a:rPr lang="fr-BE" sz="2400" dirty="0" smtClean="0"/>
              <a:t> et ex-</a:t>
            </a:r>
            <a:r>
              <a:rPr lang="fr-BE" sz="2400" dirty="0" err="1" smtClean="0"/>
              <a:t>fse</a:t>
            </a:r>
            <a:r>
              <a:rPr lang="fr-BE" sz="2400" dirty="0" smtClean="0"/>
              <a:t>)</a:t>
            </a:r>
          </a:p>
          <a:p>
            <a:pPr marL="0" lvl="0" indent="0">
              <a:buNone/>
            </a:pPr>
            <a:endParaRPr lang="fr-BE" sz="2400" dirty="0"/>
          </a:p>
          <a:p>
            <a:r>
              <a:rPr lang="fr-BE" sz="2400" dirty="0"/>
              <a:t>Soit ne percevoir aucun de ces subsides mais disposer </a:t>
            </a:r>
            <a:r>
              <a:rPr lang="fr-BE" sz="2400" dirty="0" smtClean="0"/>
              <a:t>d’un volume d’aides à l’emploi </a:t>
            </a:r>
            <a:r>
              <a:rPr lang="fr-FR" sz="2400" dirty="0"/>
              <a:t>équivalent au personnel de puériculture subsidié en crèche, avec la qualification </a:t>
            </a:r>
            <a:r>
              <a:rPr lang="fr-FR" sz="2400" dirty="0" smtClean="0"/>
              <a:t>requise.</a:t>
            </a:r>
            <a:r>
              <a:rPr lang="fr-BE" sz="2400" dirty="0"/>
              <a:t> </a:t>
            </a:r>
            <a:r>
              <a:rPr lang="fr-BE" sz="2400" dirty="0" smtClean="0"/>
              <a:t>Dans ce cas le modèle de destination est le niveau 2</a:t>
            </a:r>
            <a:endParaRPr lang="fr-BE" sz="2400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256175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" y="912370"/>
            <a:ext cx="914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 smtClean="0"/>
              <a:t>Modèle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038265"/>
              </p:ext>
            </p:extLst>
          </p:nvPr>
        </p:nvGraphicFramePr>
        <p:xfrm>
          <a:off x="186171" y="1596843"/>
          <a:ext cx="8823313" cy="4940290"/>
        </p:xfrm>
        <a:graphic>
          <a:graphicData uri="http://schemas.openxmlformats.org/drawingml/2006/table">
            <a:tbl>
              <a:tblPr/>
              <a:tblGrid>
                <a:gridCol w="2216333">
                  <a:extLst>
                    <a:ext uri="{9D8B030D-6E8A-4147-A177-3AD203B41FA5}">
                      <a16:colId xmlns:a16="http://schemas.microsoft.com/office/drawing/2014/main" val="2619657987"/>
                    </a:ext>
                  </a:extLst>
                </a:gridCol>
                <a:gridCol w="1718999">
                  <a:extLst>
                    <a:ext uri="{9D8B030D-6E8A-4147-A177-3AD203B41FA5}">
                      <a16:colId xmlns:a16="http://schemas.microsoft.com/office/drawing/2014/main" val="3192260011"/>
                    </a:ext>
                  </a:extLst>
                </a:gridCol>
                <a:gridCol w="4887981">
                  <a:extLst>
                    <a:ext uri="{9D8B030D-6E8A-4147-A177-3AD203B41FA5}">
                      <a16:colId xmlns:a16="http://schemas.microsoft.com/office/drawing/2014/main" val="2644921768"/>
                    </a:ext>
                  </a:extLst>
                </a:gridCol>
              </a:tblGrid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1</a:t>
                      </a:r>
                      <a:r>
                        <a:rPr lang="fr-BE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 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053984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transitoire  crèche </a:t>
                      </a: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actuelle </a:t>
                      </a:r>
                    </a:p>
                    <a:p>
                      <a:pPr algn="ctr" fontAlgn="ctr"/>
                      <a:endParaRPr lang="fr-BE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fr-B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décembre </a:t>
                      </a:r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au plus tard</a:t>
                      </a:r>
                      <a:endParaRPr lang="fr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Crèche </a:t>
                      </a: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accessibilité </a:t>
                      </a:r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niveau 2 </a:t>
                      </a: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Mise en œuvre progressive </a:t>
                      </a:r>
                      <a:endParaRPr lang="fr-F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8999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09994"/>
                  </a:ext>
                </a:extLst>
              </a:tr>
              <a:tr h="76482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FDS 2</a:t>
                      </a: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11600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PREGARDIENNATS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04846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FDS 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27382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CRECHES PARENTALES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88832"/>
                  </a:ext>
                </a:extLst>
              </a:tr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Maisons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d’enfants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bénéficiant de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suffisamment d’aides à l’emploi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28676"/>
                  </a:ext>
                </a:extLst>
              </a:tr>
            </a:tbl>
          </a:graphicData>
        </a:graphic>
      </p:graphicFrame>
      <p:sp>
        <p:nvSpPr>
          <p:cNvPr id="10" name="Flèche droite 9"/>
          <p:cNvSpPr/>
          <p:nvPr/>
        </p:nvSpPr>
        <p:spPr bwMode="auto">
          <a:xfrm>
            <a:off x="2396971" y="2178466"/>
            <a:ext cx="1722267" cy="48832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100" b="1" dirty="0" smtClean="0">
                <a:solidFill>
                  <a:srgbClr val="E2003C"/>
                </a:solidFill>
                <a:latin typeface="Trebuchet MS" pitchFamily="34" charset="0"/>
              </a:rPr>
              <a:t>   </a:t>
            </a:r>
            <a:r>
              <a:rPr lang="fr-BE" sz="1200" b="1" dirty="0" smtClean="0">
                <a:latin typeface="Trebuchet MS" pitchFamily="34" charset="0"/>
              </a:rPr>
              <a:t>NON CONCERNEE</a:t>
            </a:r>
            <a:endParaRPr lang="fr-BE" sz="12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" y="236746"/>
            <a:ext cx="9117276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92856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M</a:t>
            </a:r>
            <a:r>
              <a:rPr lang="fr-BE" sz="2400" b="1" dirty="0" smtClean="0"/>
              <a:t>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 ou 3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17075"/>
              </p:ext>
            </p:extLst>
          </p:nvPr>
        </p:nvGraphicFramePr>
        <p:xfrm>
          <a:off x="186167" y="1600205"/>
          <a:ext cx="8688892" cy="4568183"/>
        </p:xfrm>
        <a:graphic>
          <a:graphicData uri="http://schemas.openxmlformats.org/drawingml/2006/table">
            <a:tbl>
              <a:tblPr/>
              <a:tblGrid>
                <a:gridCol w="1861392">
                  <a:extLst>
                    <a:ext uri="{9D8B030D-6E8A-4147-A177-3AD203B41FA5}">
                      <a16:colId xmlns:a16="http://schemas.microsoft.com/office/drawing/2014/main" val="2586445937"/>
                    </a:ext>
                  </a:extLst>
                </a:gridCol>
                <a:gridCol w="1383956">
                  <a:extLst>
                    <a:ext uri="{9D8B030D-6E8A-4147-A177-3AD203B41FA5}">
                      <a16:colId xmlns:a16="http://schemas.microsoft.com/office/drawing/2014/main" val="1966879532"/>
                    </a:ext>
                  </a:extLst>
                </a:gridCol>
                <a:gridCol w="1234808">
                  <a:extLst>
                    <a:ext uri="{9D8B030D-6E8A-4147-A177-3AD203B41FA5}">
                      <a16:colId xmlns:a16="http://schemas.microsoft.com/office/drawing/2014/main" val="1031425916"/>
                    </a:ext>
                  </a:extLst>
                </a:gridCol>
                <a:gridCol w="1918067">
                  <a:extLst>
                    <a:ext uri="{9D8B030D-6E8A-4147-A177-3AD203B41FA5}">
                      <a16:colId xmlns:a16="http://schemas.microsoft.com/office/drawing/2014/main" val="464690709"/>
                    </a:ext>
                  </a:extLst>
                </a:gridCol>
                <a:gridCol w="2290669">
                  <a:extLst>
                    <a:ext uri="{9D8B030D-6E8A-4147-A177-3AD203B41FA5}">
                      <a16:colId xmlns:a16="http://schemas.microsoft.com/office/drawing/2014/main" val="2702660666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EVENTUELLEMENT CUMULABLES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0901"/>
                  </a:ext>
                </a:extLst>
              </a:tr>
              <a:tr h="1066675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ACTUEL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31 décembre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73635"/>
                  </a:ext>
                </a:extLst>
              </a:tr>
              <a:tr h="758524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transitoire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actuelle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accessibilité niveau 2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68808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47519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Halte-accueil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 HA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49178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68079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permanente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2668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892807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flexible</a:t>
            </a:r>
          </a:p>
          <a:p>
            <a:endParaRPr lang="fr-BE" dirty="0"/>
          </a:p>
        </p:txBody>
      </p:sp>
      <p:sp>
        <p:nvSpPr>
          <p:cNvPr id="15" name="ZoneTexte 14"/>
          <p:cNvSpPr txBox="1"/>
          <p:nvPr/>
        </p:nvSpPr>
        <p:spPr>
          <a:xfrm>
            <a:off x="6884125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sociale</a:t>
            </a:r>
          </a:p>
          <a:p>
            <a:endParaRPr lang="fr-BE" dirty="0"/>
          </a:p>
        </p:txBody>
      </p:sp>
      <p:sp>
        <p:nvSpPr>
          <p:cNvPr id="10" name="Flèche droite 9"/>
          <p:cNvSpPr/>
          <p:nvPr/>
        </p:nvSpPr>
        <p:spPr bwMode="auto">
          <a:xfrm>
            <a:off x="2044791" y="3170269"/>
            <a:ext cx="1399745" cy="55835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050" b="1" dirty="0" smtClean="0">
                <a:latin typeface="Trebuchet MS" pitchFamily="34" charset="0"/>
              </a:rPr>
              <a:t>NON CONCERNEE</a:t>
            </a:r>
            <a:endParaRPr lang="fr-BE" sz="105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8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7553" y="1301263"/>
            <a:ext cx="8399930" cy="5273712"/>
          </a:xfrm>
        </p:spPr>
        <p:txBody>
          <a:bodyPr/>
          <a:lstStyle/>
          <a:p>
            <a:r>
              <a:rPr lang="fr-BE" sz="2800" dirty="0"/>
              <a:t>Pour les </a:t>
            </a:r>
            <a:r>
              <a:rPr lang="fr-BE" sz="2800" smtClean="0"/>
              <a:t>Maisons </a:t>
            </a:r>
            <a:r>
              <a:rPr lang="fr-BE" sz="2800" smtClean="0"/>
              <a:t>d’enfants </a:t>
            </a:r>
            <a:r>
              <a:rPr lang="fr-BE" sz="2800" dirty="0"/>
              <a:t>dont la capacité autorisée n’est pas un multiple de </a:t>
            </a:r>
            <a:r>
              <a:rPr lang="fr-BE" sz="2800" dirty="0" smtClean="0"/>
              <a:t>7 : </a:t>
            </a:r>
          </a:p>
          <a:p>
            <a:r>
              <a:rPr lang="fr-BE" sz="2800" dirty="0" smtClean="0"/>
              <a:t>Possibilité </a:t>
            </a:r>
            <a:r>
              <a:rPr lang="fr-BE" sz="2800" dirty="0"/>
              <a:t>d’ouvrir des places supplémentaires, sans subsides à l’infrastructure, jusqu’au multiple de 7 supérieur (ni plus, ni moins</a:t>
            </a:r>
            <a:r>
              <a:rPr lang="fr-BE" sz="2800" dirty="0" smtClean="0"/>
              <a:t>)</a:t>
            </a:r>
          </a:p>
          <a:p>
            <a:r>
              <a:rPr lang="fr-BE" sz="2800" dirty="0"/>
              <a:t>Si ce n’est pas possible, la capacité reste temporairement inchangée (+ règles transitoires</a:t>
            </a:r>
            <a:r>
              <a:rPr lang="fr-BE" sz="2800" dirty="0" smtClean="0"/>
              <a:t>).</a:t>
            </a:r>
          </a:p>
          <a:p>
            <a:r>
              <a:rPr lang="fr-BE" sz="2800" dirty="0" smtClean="0"/>
              <a:t>Si la capacité autorisée est différente de la capacité subsidiée, possibilité d’augmenter la capacité subsidiée jusqu’au multiple de 7 supérieur (si elle n’est pas un multiple de 7)</a:t>
            </a:r>
            <a:endParaRPr lang="fr-BE" sz="2800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9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Pour toutes les crèches, y compris les milieux d’accueil qui viennent d’évoluer vers le modèle crèche actuel </a:t>
            </a:r>
            <a:r>
              <a:rPr lang="fr-BE" dirty="0" smtClean="0">
                <a:solidFill>
                  <a:srgbClr val="000000"/>
                </a:solidFill>
              </a:rPr>
              <a:t>: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fr-BE" dirty="0" smtClean="0">
                <a:solidFill>
                  <a:srgbClr val="FF0000"/>
                </a:solidFill>
              </a:rPr>
              <a:t>          </a:t>
            </a:r>
            <a:r>
              <a:rPr lang="fr-BE" dirty="0">
                <a:solidFill>
                  <a:srgbClr val="000000"/>
                </a:solidFill>
              </a:rPr>
              <a:t>Premier subside de 250€/</a:t>
            </a:r>
            <a:r>
              <a:rPr lang="fr-BE" dirty="0" smtClean="0">
                <a:solidFill>
                  <a:srgbClr val="000000"/>
                </a:solidFill>
              </a:rPr>
              <a:t>place </a:t>
            </a:r>
            <a:r>
              <a:rPr lang="fr-BE" dirty="0">
                <a:solidFill>
                  <a:srgbClr val="000000"/>
                </a:solidFill>
              </a:rPr>
              <a:t>récurrents pour évoluer progressivement vers le modèle </a:t>
            </a:r>
            <a:r>
              <a:rPr lang="fr-BE" dirty="0" smtClean="0">
                <a:solidFill>
                  <a:srgbClr val="000000"/>
                </a:solidFill>
              </a:rPr>
              <a:t>de destination (niveau 2 ou 3 de subside)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sp>
        <p:nvSpPr>
          <p:cNvPr id="9" name="Flèche droite 8"/>
          <p:cNvSpPr/>
          <p:nvPr/>
        </p:nvSpPr>
        <p:spPr bwMode="auto">
          <a:xfrm>
            <a:off x="388421" y="3771559"/>
            <a:ext cx="979099" cy="512779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Chaque Pouvoir organisateur pourra choisir ce à quoi il affectera les 250€/places dans la mise en œuvre progressive de son modèle de </a:t>
            </a:r>
            <a:r>
              <a:rPr lang="fr-BE" dirty="0" smtClean="0">
                <a:solidFill>
                  <a:srgbClr val="000000"/>
                </a:solidFill>
              </a:rPr>
              <a:t>destination :</a:t>
            </a:r>
          </a:p>
          <a:p>
            <a:pPr lvl="0"/>
            <a:endParaRPr lang="fr-BE" sz="1200" dirty="0">
              <a:solidFill>
                <a:srgbClr val="000000"/>
              </a:solidFill>
            </a:endParaRPr>
          </a:p>
          <a:p>
            <a:pPr lvl="1"/>
            <a:r>
              <a:rPr lang="fr-BE" dirty="0" smtClean="0">
                <a:solidFill>
                  <a:srgbClr val="000000"/>
                </a:solidFill>
              </a:rPr>
              <a:t>Le </a:t>
            </a:r>
            <a:r>
              <a:rPr lang="fr-BE" dirty="0">
                <a:solidFill>
                  <a:srgbClr val="000000"/>
                </a:solidFill>
              </a:rPr>
              <a:t>financement de la fonction de direction ou PMS</a:t>
            </a:r>
          </a:p>
          <a:p>
            <a:pPr lvl="1"/>
            <a:r>
              <a:rPr lang="fr-BE" dirty="0">
                <a:solidFill>
                  <a:srgbClr val="000000"/>
                </a:solidFill>
              </a:rPr>
              <a:t>Le financement de l’encadrement de 1,5 </a:t>
            </a:r>
            <a:r>
              <a:rPr lang="fr-BE" dirty="0" smtClean="0">
                <a:solidFill>
                  <a:srgbClr val="000000"/>
                </a:solidFill>
              </a:rPr>
              <a:t>accueillant par tranches 7 </a:t>
            </a:r>
            <a:r>
              <a:rPr lang="fr-BE" dirty="0">
                <a:solidFill>
                  <a:srgbClr val="000000"/>
                </a:solidFill>
              </a:rPr>
              <a:t>places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555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Planning de la première phase de transformation</a:t>
            </a:r>
          </a:p>
          <a:p>
            <a:pPr lvl="0"/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Déclaration d’intention : 30/09/2020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Cadastre de l’emploi : 31/12/2020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Contrat programme : 31/12/2020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14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NE Overture  ">
  <a:themeElements>
    <a:clrScheme name="ONE Overture 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Overture  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NE Overture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6667</TotalTime>
  <Words>1019</Words>
  <Application>Microsoft Office PowerPoint</Application>
  <PresentationFormat>Affichage à l'écran (4:3)</PresentationFormat>
  <Paragraphs>137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1_Conception personnalisée</vt:lpstr>
      <vt:lpstr>2_Conception personnalisée</vt:lpstr>
      <vt:lpstr>ONE Overture  </vt:lpstr>
      <vt:lpstr>Présentation PowerPoint</vt:lpstr>
      <vt:lpstr>ACCUEIL COLLECTIF Qui est concerné :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GILSON Eddy</dc:creator>
  <cp:lastModifiedBy>DEMAIFFE François</cp:lastModifiedBy>
  <cp:revision>238</cp:revision>
  <cp:lastPrinted>2019-09-02T05:18:56Z</cp:lastPrinted>
  <dcterms:created xsi:type="dcterms:W3CDTF">2019-06-14T05:17:27Z</dcterms:created>
  <dcterms:modified xsi:type="dcterms:W3CDTF">2020-06-30T07:42:06Z</dcterms:modified>
</cp:coreProperties>
</file>