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8"/>
  </p:notesMasterIdLst>
  <p:handoutMasterIdLst>
    <p:handoutMasterId r:id="rId19"/>
  </p:handoutMasterIdLst>
  <p:sldIdLst>
    <p:sldId id="338" r:id="rId4"/>
    <p:sldId id="373" r:id="rId5"/>
    <p:sldId id="445" r:id="rId6"/>
    <p:sldId id="443" r:id="rId7"/>
    <p:sldId id="444" r:id="rId8"/>
    <p:sldId id="446" r:id="rId9"/>
    <p:sldId id="374" r:id="rId10"/>
    <p:sldId id="385" r:id="rId11"/>
    <p:sldId id="375" r:id="rId12"/>
    <p:sldId id="428" r:id="rId13"/>
    <p:sldId id="429" r:id="rId14"/>
    <p:sldId id="376" r:id="rId15"/>
    <p:sldId id="433" r:id="rId16"/>
    <p:sldId id="434" r:id="rId17"/>
  </p:sldIdLst>
  <p:sldSz cx="9144000" cy="6858000" type="screen4x3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CC"/>
    <a:srgbClr val="CCCCFF"/>
    <a:srgbClr val="FF7C80"/>
    <a:srgbClr val="99C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16" autoAdjust="0"/>
    <p:restoredTop sz="94717" autoAdjust="0"/>
  </p:normalViewPr>
  <p:slideViewPr>
    <p:cSldViewPr snapToGrid="0">
      <p:cViewPr varScale="1">
        <p:scale>
          <a:sx n="83" d="100"/>
          <a:sy n="83" d="100"/>
        </p:scale>
        <p:origin x="52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FA18DED7-8DE4-4638-A361-D62377BB306B}" type="datetimeFigureOut">
              <a:rPr lang="fr-BE" smtClean="0"/>
              <a:t>04-12-19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948EA49C-CDFF-4D02-8C37-9542ED3DFB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8484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41A85CFA-FBF3-4C8C-8FD2-1F1CF0EF2A46}" type="datetimeFigureOut">
              <a:rPr lang="fr-BE" smtClean="0"/>
              <a:t>04-12-19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231D7BB9-2F5B-41A9-880E-0FB6749D64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44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8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D7BB9-2F5B-41A9-880E-0FB6749D64D6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1959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D7BB9-2F5B-41A9-880E-0FB6749D64D6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9404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Pr&#233;sentation%20CA/2016-12/Annexe%20DAPECA20162112-Note%20d'orientation.pdf" TargetMode="Externa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1766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701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3140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2242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>
            <a:hlinkClick r:id="rId2" action="ppaction://hlinkfile"/>
            <a:extLst/>
          </p:cNvPr>
          <p:cNvSpPr/>
          <p:nvPr userDrawn="1"/>
        </p:nvSpPr>
        <p:spPr bwMode="auto">
          <a:xfrm>
            <a:off x="6978197" y="6237312"/>
            <a:ext cx="394344" cy="394344"/>
          </a:xfrm>
          <a:prstGeom prst="bevel">
            <a:avLst/>
          </a:prstGeom>
          <a:solidFill>
            <a:schemeClr val="accent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 dirty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6415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08879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7302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8190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4466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631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30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04643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07784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7027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2365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2040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9049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074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2" y="5013326"/>
            <a:ext cx="2562225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38476" y="5013326"/>
            <a:ext cx="2563813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86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117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164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23274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2391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859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500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283076" y="3860800"/>
            <a:ext cx="1319213" cy="2006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3852" y="3860800"/>
            <a:ext cx="3806825" cy="2006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81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2020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382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548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26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9217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226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8847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1073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860800"/>
            <a:ext cx="526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5013325"/>
            <a:ext cx="52784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165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b="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18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rgbClr val="E2003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6480175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Objectifs opérationnels de </a:t>
            </a:r>
            <a:r>
              <a:rPr lang="fr-FR" altLang="fr-FR" sz="2000" dirty="0" smtClean="0">
                <a:solidFill>
                  <a:srgbClr val="C00000"/>
                </a:solidFill>
              </a:rPr>
              <a:t>la </a:t>
            </a:r>
            <a:r>
              <a:rPr lang="fr-FR" altLang="fr-FR" sz="2000" dirty="0" smtClean="0">
                <a:solidFill>
                  <a:srgbClr val="C00000"/>
                </a:solidFill>
              </a:rPr>
              <a:t>réforme</a:t>
            </a:r>
          </a:p>
          <a:p>
            <a:pPr algn="l"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Présentation et illustrations</a:t>
            </a:r>
            <a:endParaRPr lang="fr-FR" altLang="fr-FR" sz="20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" name="Diagramme 4">
            <a:extLst/>
          </p:cNvPr>
          <p:cNvGraphicFramePr/>
          <p:nvPr>
            <p:extLst>
              <p:ext uri="{D42A27DB-BD31-4B8C-83A1-F6EECF244321}">
                <p14:modId xmlns:p14="http://schemas.microsoft.com/office/powerpoint/2010/main" val="2052327183"/>
              </p:ext>
            </p:extLst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805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Focus : </a:t>
            </a:r>
            <a:r>
              <a:rPr lang="fr-BE" dirty="0"/>
              <a:t>é</a:t>
            </a:r>
            <a:r>
              <a:rPr lang="fr-BE" dirty="0" smtClean="0"/>
              <a:t>volution des formations initiales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927" y="1069989"/>
            <a:ext cx="8756073" cy="542042"/>
          </a:xfrm>
        </p:spPr>
        <p:txBody>
          <a:bodyPr/>
          <a:lstStyle/>
          <a:p>
            <a:pPr marL="0" indent="0" algn="ctr">
              <a:buNone/>
            </a:pPr>
            <a:r>
              <a:rPr lang="fr-BE" sz="2800" dirty="0" smtClean="0">
                <a:latin typeface="+mj-lt"/>
              </a:rPr>
              <a:t>Les nouvelles qualifications à partir du 01/01/2020.</a:t>
            </a:r>
          </a:p>
          <a:p>
            <a:pPr algn="ctr"/>
            <a:endParaRPr lang="fr-BE" sz="2800" dirty="0" smtClean="0">
              <a:latin typeface="+mj-lt"/>
            </a:endParaRPr>
          </a:p>
          <a:p>
            <a:pPr marL="0" indent="0" algn="ctr">
              <a:buNone/>
            </a:pPr>
            <a:endParaRPr lang="fr-BE" dirty="0" smtClean="0"/>
          </a:p>
          <a:p>
            <a:pPr marL="457188" lvl="1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endParaRPr lang="fr-BE" dirty="0"/>
          </a:p>
        </p:txBody>
      </p:sp>
      <p:sp>
        <p:nvSpPr>
          <p:cNvPr id="4" name="ZoneTexte 3"/>
          <p:cNvSpPr txBox="1"/>
          <p:nvPr/>
        </p:nvSpPr>
        <p:spPr>
          <a:xfrm>
            <a:off x="258617" y="1682939"/>
            <a:ext cx="3472873" cy="203132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b="1" dirty="0" smtClean="0">
                <a:latin typeface="+mj-lt"/>
              </a:rPr>
              <a:t>Principes généraux</a:t>
            </a:r>
          </a:p>
          <a:p>
            <a:r>
              <a:rPr lang="fr-BE" dirty="0" smtClean="0">
                <a:latin typeface="+mj-lt"/>
              </a:rPr>
              <a:t>1° Trois </a:t>
            </a:r>
            <a:r>
              <a:rPr lang="fr-BE" dirty="0">
                <a:latin typeface="+mj-lt"/>
              </a:rPr>
              <a:t>fonctions : </a:t>
            </a:r>
            <a:r>
              <a:rPr lang="fr-BE" dirty="0" smtClean="0">
                <a:latin typeface="+mj-lt"/>
              </a:rPr>
              <a:t>direction </a:t>
            </a:r>
            <a:r>
              <a:rPr lang="fr-BE" dirty="0">
                <a:latin typeface="+mj-lt"/>
              </a:rPr>
              <a:t>– encadrement </a:t>
            </a:r>
            <a:r>
              <a:rPr lang="fr-BE" dirty="0" err="1">
                <a:latin typeface="+mj-lt"/>
              </a:rPr>
              <a:t>psycho-médico-social</a:t>
            </a:r>
            <a:r>
              <a:rPr lang="fr-BE" dirty="0">
                <a:latin typeface="+mj-lt"/>
              </a:rPr>
              <a:t> – accueil des enfants</a:t>
            </a:r>
            <a:r>
              <a:rPr lang="fr-BE" dirty="0" smtClean="0">
                <a:latin typeface="+mj-lt"/>
              </a:rPr>
              <a:t>.</a:t>
            </a:r>
          </a:p>
          <a:p>
            <a:r>
              <a:rPr lang="fr-BE" dirty="0" smtClean="0">
                <a:latin typeface="+mj-lt"/>
              </a:rPr>
              <a:t>2° La </a:t>
            </a:r>
            <a:r>
              <a:rPr lang="fr-BE" dirty="0">
                <a:latin typeface="+mj-lt"/>
              </a:rPr>
              <a:t>qualification pour une des fonctions vaux pour tous les milieux d’accueil</a:t>
            </a:r>
            <a:r>
              <a:rPr lang="fr-BE" dirty="0" smtClean="0">
                <a:latin typeface="+mj-lt"/>
              </a:rPr>
              <a:t>.</a:t>
            </a:r>
            <a:endParaRPr lang="fr-BE" dirty="0">
              <a:latin typeface="+mj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3163" y="1544439"/>
            <a:ext cx="5033817" cy="230832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b="1" dirty="0" smtClean="0">
                <a:latin typeface="+mj-lt"/>
              </a:rPr>
              <a:t>Personnel d’accueil des enfants </a:t>
            </a:r>
            <a:r>
              <a:rPr lang="fr-BE" b="1" dirty="0" smtClean="0">
                <a:latin typeface="+mj-lt"/>
              </a:rPr>
              <a:t>:  </a:t>
            </a:r>
            <a:r>
              <a:rPr lang="fr-BE" b="1" dirty="0" smtClean="0">
                <a:latin typeface="+mj-lt"/>
              </a:rPr>
              <a:t>CESS +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>
                <a:latin typeface="+mj-lt"/>
              </a:rPr>
              <a:t>Certificat </a:t>
            </a:r>
            <a:r>
              <a:rPr lang="fr-BE" dirty="0" err="1" smtClean="0">
                <a:latin typeface="+mj-lt"/>
              </a:rPr>
              <a:t>qualif</a:t>
            </a:r>
            <a:r>
              <a:rPr lang="fr-BE" dirty="0" smtClean="0">
                <a:latin typeface="+mj-lt"/>
              </a:rPr>
              <a:t> </a:t>
            </a:r>
            <a:r>
              <a:rPr lang="fr-BE" dirty="0">
                <a:latin typeface="+mj-lt"/>
              </a:rPr>
              <a:t>puériculteur-</a:t>
            </a:r>
            <a:r>
              <a:rPr lang="fr-BE" dirty="0" err="1">
                <a:latin typeface="+mj-lt"/>
              </a:rPr>
              <a:t>trice</a:t>
            </a:r>
            <a:endParaRPr lang="fr-BE" sz="240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>
                <a:latin typeface="+mj-lt"/>
              </a:rPr>
              <a:t>Certificat </a:t>
            </a:r>
            <a:r>
              <a:rPr lang="fr-BE" dirty="0" err="1" smtClean="0">
                <a:latin typeface="+mj-lt"/>
              </a:rPr>
              <a:t>qualif</a:t>
            </a:r>
            <a:r>
              <a:rPr lang="fr-BE" dirty="0" smtClean="0">
                <a:latin typeface="+mj-lt"/>
              </a:rPr>
              <a:t> </a:t>
            </a:r>
            <a:r>
              <a:rPr lang="fr-BE" dirty="0">
                <a:latin typeface="+mj-lt"/>
              </a:rPr>
              <a:t>auxiliaire de l’enfance</a:t>
            </a:r>
            <a:endParaRPr lang="fr-BE" sz="240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>
                <a:latin typeface="+mj-lt"/>
              </a:rPr>
              <a:t>Certificat </a:t>
            </a:r>
            <a:r>
              <a:rPr lang="fr-BE" dirty="0" err="1" smtClean="0">
                <a:latin typeface="+mj-lt"/>
              </a:rPr>
              <a:t>qualif</a:t>
            </a:r>
            <a:r>
              <a:rPr lang="fr-BE" dirty="0" smtClean="0">
                <a:latin typeface="+mj-lt"/>
              </a:rPr>
              <a:t>. éducateur-</a:t>
            </a:r>
            <a:r>
              <a:rPr lang="fr-BE" dirty="0" err="1" smtClean="0">
                <a:latin typeface="+mj-lt"/>
              </a:rPr>
              <a:t>trice</a:t>
            </a:r>
            <a:endParaRPr lang="fr-BE" sz="240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>
                <a:latin typeface="+mj-lt"/>
              </a:rPr>
              <a:t>Certificat </a:t>
            </a:r>
            <a:r>
              <a:rPr lang="fr-BE" dirty="0" err="1" smtClean="0">
                <a:latin typeface="+mj-lt"/>
              </a:rPr>
              <a:t>qualif</a:t>
            </a:r>
            <a:r>
              <a:rPr lang="fr-BE" dirty="0" smtClean="0">
                <a:latin typeface="+mj-lt"/>
              </a:rPr>
              <a:t>. Agent(e</a:t>
            </a:r>
            <a:r>
              <a:rPr lang="fr-BE" dirty="0">
                <a:latin typeface="+mj-lt"/>
              </a:rPr>
              <a:t>) d’éducation</a:t>
            </a:r>
            <a:endParaRPr lang="fr-BE" sz="2400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dirty="0" smtClean="0">
                <a:latin typeface="+mj-lt"/>
              </a:rPr>
              <a:t>Accueillant(e</a:t>
            </a:r>
            <a:r>
              <a:rPr lang="fr-BE" dirty="0">
                <a:latin typeface="+mj-lt"/>
              </a:rPr>
              <a:t>) </a:t>
            </a:r>
            <a:r>
              <a:rPr lang="fr-BE" dirty="0" smtClean="0">
                <a:latin typeface="+mj-lt"/>
              </a:rPr>
              <a:t>d’enfants </a:t>
            </a:r>
            <a:r>
              <a:rPr lang="fr-BE" dirty="0" smtClean="0">
                <a:latin typeface="+mj-lt"/>
              </a:rPr>
              <a:t>IFAPME/EFPME (</a:t>
            </a:r>
            <a:r>
              <a:rPr lang="fr-BE" dirty="0" err="1" smtClean="0">
                <a:latin typeface="+mj-lt"/>
              </a:rPr>
              <a:t>assimiliation</a:t>
            </a:r>
            <a:r>
              <a:rPr lang="fr-BE" dirty="0" smtClean="0">
                <a:latin typeface="+mj-lt"/>
              </a:rPr>
              <a:t> pour directeur maison d’enfant)</a:t>
            </a:r>
            <a:endParaRPr lang="fr-BE" dirty="0" smtClean="0"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1598" y="3801724"/>
            <a:ext cx="4368801" cy="2862322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b="1" dirty="0" smtClean="0">
                <a:latin typeface="+mj-lt"/>
              </a:rPr>
              <a:t>Personnel </a:t>
            </a:r>
            <a:r>
              <a:rPr lang="fr-BE" b="1" dirty="0" err="1" smtClean="0">
                <a:latin typeface="+mj-lt"/>
              </a:rPr>
              <a:t>psycho-médico-social</a:t>
            </a:r>
            <a:r>
              <a:rPr lang="fr-BE" b="1" dirty="0" smtClean="0">
                <a:latin typeface="+mj-lt"/>
              </a:rPr>
              <a:t> (PMS)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BE" dirty="0">
                <a:latin typeface="+mj-lt"/>
              </a:rPr>
              <a:t>Bachelier en psychologie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BE" dirty="0">
                <a:latin typeface="+mj-lt"/>
              </a:rPr>
              <a:t>Bachelier Assistant Social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BE" dirty="0" smtClean="0">
                <a:latin typeface="+mj-lt"/>
              </a:rPr>
              <a:t>Bachelier soins infirmiers/</a:t>
            </a:r>
            <a:r>
              <a:rPr lang="fr-BE" dirty="0" err="1" smtClean="0">
                <a:latin typeface="+mj-lt"/>
              </a:rPr>
              <a:t>infir</a:t>
            </a:r>
            <a:r>
              <a:rPr lang="fr-BE" dirty="0" smtClean="0">
                <a:latin typeface="+mj-lt"/>
              </a:rPr>
              <a:t>. </a:t>
            </a:r>
            <a:r>
              <a:rPr lang="fr-BE" dirty="0" err="1" smtClean="0">
                <a:latin typeface="+mj-lt"/>
              </a:rPr>
              <a:t>Resp</a:t>
            </a:r>
            <a:r>
              <a:rPr lang="fr-BE" dirty="0" smtClean="0">
                <a:latin typeface="+mj-lt"/>
              </a:rPr>
              <a:t> des soins généraux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BE" dirty="0" smtClean="0">
                <a:latin typeface="+mj-lt"/>
              </a:rPr>
              <a:t>Master </a:t>
            </a:r>
            <a:r>
              <a:rPr lang="fr-BE" dirty="0">
                <a:latin typeface="+mj-lt"/>
              </a:rPr>
              <a:t>en sciences psychologiques et/ou de l’éducation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BE" dirty="0">
                <a:latin typeface="+mj-lt"/>
              </a:rPr>
              <a:t>Master en ingénierie et action sociale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>
                <a:latin typeface="+mj-lt"/>
              </a:rPr>
              <a:t>Master en sciences de la santé </a:t>
            </a:r>
            <a:r>
              <a:rPr lang="fr-BE" dirty="0" smtClean="0">
                <a:latin typeface="+mj-lt"/>
              </a:rPr>
              <a:t>publique</a:t>
            </a:r>
            <a:endParaRPr lang="fr-BE" b="1" dirty="0" smtClean="0"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99709" y="3801724"/>
            <a:ext cx="4387271" cy="2862322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BE" b="1" dirty="0" smtClean="0">
                <a:latin typeface="+mj-lt"/>
              </a:rPr>
              <a:t>Personnel de direction</a:t>
            </a:r>
          </a:p>
          <a:p>
            <a:r>
              <a:rPr lang="fr-BE" b="1" dirty="0" smtClean="0">
                <a:latin typeface="+mj-lt"/>
              </a:rPr>
              <a:t>Crèche de 14 places </a:t>
            </a:r>
            <a:r>
              <a:rPr lang="fr-BE" dirty="0" smtClean="0">
                <a:latin typeface="+mj-lt"/>
              </a:rPr>
              <a:t>: idem PMS</a:t>
            </a:r>
          </a:p>
          <a:p>
            <a:r>
              <a:rPr lang="fr-BE" b="1" dirty="0" smtClean="0">
                <a:latin typeface="+mj-lt"/>
              </a:rPr>
              <a:t>Autre crèches </a:t>
            </a:r>
            <a:r>
              <a:rPr lang="fr-BE" dirty="0" smtClean="0">
                <a:latin typeface="+mj-lt"/>
              </a:rPr>
              <a:t>: formation de niveau supérieur à orientation psycho-</a:t>
            </a:r>
            <a:r>
              <a:rPr lang="fr-BE" dirty="0" err="1" smtClean="0">
                <a:latin typeface="+mj-lt"/>
              </a:rPr>
              <a:t>péda</a:t>
            </a:r>
            <a:r>
              <a:rPr lang="fr-BE" dirty="0" smtClean="0">
                <a:latin typeface="+mj-lt"/>
              </a:rPr>
              <a:t>/de santé ou sociale.</a:t>
            </a:r>
          </a:p>
          <a:p>
            <a:r>
              <a:rPr lang="fr-BE" b="1" dirty="0" smtClean="0">
                <a:latin typeface="+mj-lt"/>
              </a:rPr>
              <a:t>+ formation complémentaire </a:t>
            </a:r>
            <a:r>
              <a:rPr lang="fr-BE" dirty="0" smtClean="0">
                <a:latin typeface="+mj-lt"/>
              </a:rPr>
              <a:t>reconnue ONE dans les 2 ans de l’entrée en fonction. Un certificat en prépa. avec 4 modules santé/ social/ </a:t>
            </a:r>
            <a:r>
              <a:rPr lang="fr-BE" dirty="0" err="1" smtClean="0">
                <a:latin typeface="+mj-lt"/>
              </a:rPr>
              <a:t>psychopeda</a:t>
            </a:r>
            <a:r>
              <a:rPr lang="fr-BE" dirty="0" smtClean="0">
                <a:latin typeface="+mj-lt"/>
              </a:rPr>
              <a:t>/ management.</a:t>
            </a:r>
          </a:p>
        </p:txBody>
      </p:sp>
    </p:spTree>
    <p:extLst>
      <p:ext uri="{BB962C8B-B14F-4D97-AF65-F5344CB8AC3E}">
        <p14:creationId xmlns:p14="http://schemas.microsoft.com/office/powerpoint/2010/main" val="12114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Focus évolution des formations initiales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De nouvelles formations en préparations :</a:t>
            </a:r>
          </a:p>
          <a:p>
            <a:pPr lvl="1"/>
            <a:r>
              <a:rPr lang="fr-BE" dirty="0" smtClean="0"/>
              <a:t>« Agent d’accueil » pour le personnel d’accueil des enfants.</a:t>
            </a:r>
          </a:p>
          <a:p>
            <a:pPr lvl="1"/>
            <a:r>
              <a:rPr lang="fr-BE" dirty="0" smtClean="0"/>
              <a:t>Bachelier en éducation de l’enfance.</a:t>
            </a:r>
          </a:p>
          <a:p>
            <a:r>
              <a:rPr lang="fr-BE" dirty="0" smtClean="0"/>
              <a:t>Des mesures transitoires</a:t>
            </a:r>
          </a:p>
          <a:p>
            <a:pPr lvl="1"/>
            <a:r>
              <a:rPr lang="fr-BE" dirty="0" smtClean="0"/>
              <a:t>Pour le personnel en fonction.</a:t>
            </a:r>
          </a:p>
          <a:p>
            <a:pPr lvl="1"/>
            <a:r>
              <a:rPr lang="fr-BE" dirty="0" smtClean="0"/>
              <a:t>Pour les personnes en formation.</a:t>
            </a:r>
          </a:p>
          <a:p>
            <a:pPr lvl="1"/>
            <a:r>
              <a:rPr lang="fr-BE" dirty="0" smtClean="0"/>
              <a:t>Pour les personnes diplômées récemment</a:t>
            </a:r>
            <a:endParaRPr lang="fr-BE" dirty="0" smtClean="0"/>
          </a:p>
          <a:p>
            <a:pPr marL="457188" lvl="1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59114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dirty="0" smtClean="0"/>
              <a:t>Objectifs de la réforme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388" y="1557338"/>
            <a:ext cx="8785225" cy="45259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fr-BE" sz="2800" dirty="0" smtClean="0">
                <a:solidFill>
                  <a:srgbClr val="E2003C"/>
                </a:solidFill>
              </a:rPr>
              <a:t>Objectif opérationnel 4 </a:t>
            </a:r>
          </a:p>
          <a:p>
            <a:pPr marL="0" indent="0">
              <a:buFontTx/>
              <a:buNone/>
              <a:defRPr/>
            </a:pPr>
            <a:r>
              <a:rPr lang="fr-BE" sz="2800" dirty="0" smtClean="0">
                <a:solidFill>
                  <a:srgbClr val="E2003C"/>
                </a:solidFill>
              </a:rPr>
              <a:t>Simplifier et réduire la charge administrative.</a:t>
            </a:r>
          </a:p>
          <a:p>
            <a:pPr marL="0" indent="0">
              <a:buFontTx/>
              <a:buNone/>
              <a:defRPr/>
            </a:pPr>
            <a:r>
              <a:rPr lang="fr-BE" sz="2800" dirty="0">
                <a:solidFill>
                  <a:srgbClr val="002060"/>
                </a:solidFill>
              </a:rPr>
              <a:t>4</a:t>
            </a:r>
            <a:r>
              <a:rPr lang="fr-BE" sz="2800" dirty="0" smtClean="0">
                <a:solidFill>
                  <a:srgbClr val="002060"/>
                </a:solidFill>
              </a:rPr>
              <a:t>.1. </a:t>
            </a:r>
            <a:r>
              <a:rPr lang="fr-BE" sz="2800" dirty="0" smtClean="0">
                <a:solidFill>
                  <a:srgbClr val="002060"/>
                </a:solidFill>
              </a:rPr>
              <a:t>Simplifier les procédures</a:t>
            </a:r>
          </a:p>
          <a:p>
            <a:pPr marL="0" indent="0">
              <a:buFontTx/>
              <a:buNone/>
              <a:defRPr/>
            </a:pPr>
            <a:r>
              <a:rPr lang="fr-BE" sz="2800" dirty="0" smtClean="0">
                <a:solidFill>
                  <a:srgbClr val="002060"/>
                </a:solidFill>
              </a:rPr>
              <a:t>4.2</a:t>
            </a:r>
            <a:r>
              <a:rPr lang="fr-BE" sz="2800" dirty="0" smtClean="0">
                <a:solidFill>
                  <a:srgbClr val="002060"/>
                </a:solidFill>
              </a:rPr>
              <a:t>. Informatisation des procédures</a:t>
            </a:r>
            <a:r>
              <a:rPr lang="fr-BE" sz="2800" dirty="0" smtClean="0">
                <a:solidFill>
                  <a:srgbClr val="002060"/>
                </a:solidFill>
              </a:rPr>
              <a:t>.</a:t>
            </a:r>
            <a:endParaRPr lang="fr-BE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88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Simplifier et digitaliser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127" y="1283855"/>
            <a:ext cx="8820728" cy="4842313"/>
          </a:xfrm>
        </p:spPr>
        <p:txBody>
          <a:bodyPr/>
          <a:lstStyle/>
          <a:p>
            <a:pPr marL="0" indent="0">
              <a:buNone/>
            </a:pPr>
            <a:r>
              <a:rPr lang="fr-BE" sz="2800" dirty="0" smtClean="0">
                <a:latin typeface="+mj-lt"/>
              </a:rPr>
              <a:t>Exemple :</a:t>
            </a:r>
          </a:p>
          <a:p>
            <a:r>
              <a:rPr lang="fr-BE" sz="2800" dirty="0" smtClean="0">
                <a:latin typeface="+mj-lt"/>
              </a:rPr>
              <a:t>Suppression </a:t>
            </a:r>
            <a:r>
              <a:rPr lang="fr-BE" sz="2800" dirty="0" smtClean="0">
                <a:latin typeface="+mj-lt"/>
              </a:rPr>
              <a:t>de l’agrément, </a:t>
            </a:r>
          </a:p>
          <a:p>
            <a:r>
              <a:rPr lang="fr-BE" sz="2800" dirty="0" smtClean="0">
                <a:latin typeface="+mj-lt"/>
              </a:rPr>
              <a:t>nouvelle procédure d’autorisation, </a:t>
            </a:r>
          </a:p>
          <a:p>
            <a:r>
              <a:rPr lang="fr-BE" sz="2800" dirty="0" smtClean="0">
                <a:latin typeface="+mj-lt"/>
              </a:rPr>
              <a:t>distinguer les conditions d’octroi de l’autorisation des conditions de maintien,…</a:t>
            </a:r>
          </a:p>
          <a:p>
            <a:r>
              <a:rPr lang="fr-BE" sz="2800" dirty="0" smtClean="0">
                <a:latin typeface="+mj-lt"/>
              </a:rPr>
              <a:t>Suppression de l’intervention accueil,</a:t>
            </a:r>
          </a:p>
          <a:p>
            <a:r>
              <a:rPr lang="fr-BE" sz="2800" dirty="0" smtClean="0">
                <a:latin typeface="+mj-lt"/>
              </a:rPr>
              <a:t>Simplification du calcul de la PFP ONE</a:t>
            </a:r>
          </a:p>
          <a:p>
            <a:r>
              <a:rPr lang="fr-BE" sz="2800" dirty="0" smtClean="0">
                <a:latin typeface="+mj-lt"/>
              </a:rPr>
              <a:t>Fusion du ROI et du contrat d’accueil.</a:t>
            </a:r>
          </a:p>
          <a:p>
            <a:pPr marL="0" indent="0">
              <a:buNone/>
            </a:pPr>
            <a:endParaRPr lang="fr-BE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9301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Simplifier et digitaliser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8545" y="1246909"/>
            <a:ext cx="8894619" cy="4879259"/>
          </a:xfrm>
        </p:spPr>
        <p:txBody>
          <a:bodyPr/>
          <a:lstStyle/>
          <a:p>
            <a:r>
              <a:rPr lang="fr-BE" sz="2400" dirty="0" err="1" smtClean="0"/>
              <a:t>Pro-ONE</a:t>
            </a:r>
            <a:r>
              <a:rPr lang="fr-BE" sz="2400" dirty="0" smtClean="0"/>
              <a:t> (portail PO): </a:t>
            </a:r>
            <a:r>
              <a:rPr lang="fr-BE" sz="2400" dirty="0"/>
              <a:t>digitaliser les procédures</a:t>
            </a:r>
          </a:p>
          <a:p>
            <a:pPr lvl="1"/>
            <a:r>
              <a:rPr lang="fr-BE" sz="2400" dirty="0"/>
              <a:t>Maintenir à jour et consulter votre dossier </a:t>
            </a:r>
            <a:r>
              <a:rPr lang="fr-BE" sz="2400" dirty="0" smtClean="0"/>
              <a:t>(1</a:t>
            </a:r>
            <a:r>
              <a:rPr lang="fr-BE" sz="2400" baseline="30000" dirty="0" smtClean="0"/>
              <a:t>ère</a:t>
            </a:r>
            <a:r>
              <a:rPr lang="fr-BE" sz="2400" dirty="0" smtClean="0"/>
              <a:t> version en </a:t>
            </a:r>
            <a:r>
              <a:rPr lang="fr-BE" sz="2400" dirty="0"/>
              <a:t>fonction)</a:t>
            </a:r>
          </a:p>
          <a:p>
            <a:pPr lvl="1"/>
            <a:r>
              <a:rPr lang="fr-BE" sz="2400" dirty="0"/>
              <a:t>Demande </a:t>
            </a:r>
            <a:r>
              <a:rPr lang="fr-BE" sz="2400" dirty="0" smtClean="0"/>
              <a:t>d’autorisation (2020)</a:t>
            </a:r>
            <a:endParaRPr lang="fr-BE" sz="2400" dirty="0"/>
          </a:p>
          <a:p>
            <a:pPr lvl="1"/>
            <a:r>
              <a:rPr lang="fr-BE" sz="2400" dirty="0"/>
              <a:t>Demande de </a:t>
            </a:r>
            <a:r>
              <a:rPr lang="fr-BE" sz="2400" dirty="0" smtClean="0"/>
              <a:t>subside (2021) </a:t>
            </a:r>
          </a:p>
          <a:p>
            <a:pPr lvl="1"/>
            <a:r>
              <a:rPr lang="fr-BE" sz="2400" dirty="0" smtClean="0"/>
              <a:t>Information </a:t>
            </a:r>
            <a:r>
              <a:rPr lang="fr-BE" sz="2400" dirty="0"/>
              <a:t>PO/milieux </a:t>
            </a:r>
            <a:r>
              <a:rPr lang="fr-BE" sz="2400" dirty="0" smtClean="0"/>
              <a:t>d’accueil</a:t>
            </a:r>
          </a:p>
          <a:p>
            <a:pPr lvl="1"/>
            <a:r>
              <a:rPr lang="fr-BE" sz="2400" dirty="0" smtClean="0"/>
              <a:t>…</a:t>
            </a:r>
            <a:endParaRPr lang="fr-BE" sz="2400" dirty="0"/>
          </a:p>
          <a:p>
            <a:r>
              <a:rPr lang="fr-BE" sz="2400" dirty="0"/>
              <a:t>« Premier pas </a:t>
            </a:r>
            <a:r>
              <a:rPr lang="fr-BE" sz="2400" dirty="0" smtClean="0"/>
              <a:t>» (portail parents) </a:t>
            </a:r>
            <a:r>
              <a:rPr lang="fr-BE" sz="2400" dirty="0"/>
              <a:t>: </a:t>
            </a:r>
          </a:p>
          <a:p>
            <a:pPr lvl="1"/>
            <a:r>
              <a:rPr lang="fr-BE" sz="2400" dirty="0"/>
              <a:t>Recherche des milieux d’accueil (en fonction)</a:t>
            </a:r>
          </a:p>
          <a:p>
            <a:pPr lvl="1"/>
            <a:r>
              <a:rPr lang="fr-BE" sz="2400" dirty="0"/>
              <a:t>Gestion des demande d’accueil en ligne (2022)</a:t>
            </a:r>
          </a:p>
          <a:p>
            <a:pPr lvl="1"/>
            <a:r>
              <a:rPr lang="fr-BE" sz="2400" dirty="0"/>
              <a:t>Calcul de la PFP en ligne </a:t>
            </a:r>
            <a:r>
              <a:rPr lang="fr-BE" sz="2400" dirty="0" smtClean="0"/>
              <a:t>(2025)</a:t>
            </a:r>
          </a:p>
          <a:p>
            <a:pPr lvl="1"/>
            <a:r>
              <a:rPr lang="fr-BE" sz="2400" dirty="0" smtClean="0"/>
              <a:t>Informations </a:t>
            </a:r>
            <a:r>
              <a:rPr lang="fr-BE" sz="2400" dirty="0"/>
              <a:t>parents</a:t>
            </a:r>
            <a:r>
              <a:rPr lang="fr-BE" sz="2400" dirty="0" smtClean="0"/>
              <a:t>…</a:t>
            </a:r>
          </a:p>
          <a:p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364883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dirty="0" smtClean="0"/>
              <a:t>Objectifs </a:t>
            </a:r>
            <a:r>
              <a:rPr lang="fr-BE" altLang="fr-FR" dirty="0" smtClean="0"/>
              <a:t>opérationnels de </a:t>
            </a:r>
            <a:r>
              <a:rPr lang="fr-BE" altLang="fr-FR" dirty="0" smtClean="0"/>
              <a:t>la réforme</a:t>
            </a:r>
          </a:p>
        </p:txBody>
      </p:sp>
      <p:sp>
        <p:nvSpPr>
          <p:cNvPr id="48131" name="Espace réservé du contenu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fr-BE" altLang="fr-FR" sz="2800" dirty="0" smtClean="0">
                <a:solidFill>
                  <a:srgbClr val="E2003C"/>
                </a:solidFill>
              </a:rPr>
              <a:t>Objectif opérationnel 1 </a:t>
            </a:r>
          </a:p>
          <a:p>
            <a:pPr marL="0" indent="0">
              <a:buFontTx/>
              <a:buNone/>
            </a:pPr>
            <a:r>
              <a:rPr lang="fr-BE" altLang="fr-FR" sz="2800" dirty="0">
                <a:solidFill>
                  <a:srgbClr val="E2003C"/>
                </a:solidFill>
              </a:rPr>
              <a:t>Redessiner le paysage de l’accueil petite enfance.</a:t>
            </a:r>
          </a:p>
          <a:p>
            <a:pPr marL="0" indent="0">
              <a:buFontTx/>
              <a:buNone/>
            </a:pPr>
            <a:r>
              <a:rPr lang="fr-BE" altLang="fr-FR" sz="2800" dirty="0" smtClean="0"/>
              <a:t>1.1. Champ d’application et conditions d’âge.</a:t>
            </a:r>
          </a:p>
          <a:p>
            <a:pPr marL="0" indent="0">
              <a:buFontTx/>
              <a:buNone/>
            </a:pPr>
            <a:r>
              <a:rPr lang="fr-BE" altLang="fr-FR" sz="2800" dirty="0" smtClean="0"/>
              <a:t>1.2. Les types de milieux d’accueil. </a:t>
            </a:r>
          </a:p>
          <a:p>
            <a:pPr marL="0" indent="0">
              <a:buFontTx/>
              <a:buNone/>
            </a:pPr>
            <a:r>
              <a:rPr lang="fr-BE" altLang="fr-FR" sz="2800" dirty="0" smtClean="0"/>
              <a:t>1.3. Les types de pouvoirs organisateurs.</a:t>
            </a:r>
          </a:p>
          <a:p>
            <a:pPr marL="0" indent="0">
              <a:buFontTx/>
              <a:buNone/>
            </a:pPr>
            <a:r>
              <a:rPr lang="fr-BE" altLang="fr-FR" sz="2800" dirty="0" smtClean="0"/>
              <a:t>1.4. Les capacités autorisables.</a:t>
            </a:r>
          </a:p>
          <a:p>
            <a:pPr marL="0" indent="0">
              <a:buFontTx/>
              <a:buNone/>
            </a:pPr>
            <a:r>
              <a:rPr lang="fr-BE" altLang="fr-FR" sz="2800" dirty="0" smtClean="0"/>
              <a:t>1.5. Les normes d’encadrement minimales.</a:t>
            </a:r>
          </a:p>
          <a:p>
            <a:pPr marL="0" indent="0">
              <a:buFontTx/>
              <a:buNone/>
            </a:pPr>
            <a:r>
              <a:rPr lang="fr-BE" altLang="fr-FR" sz="2800" dirty="0" smtClean="0"/>
              <a:t>1.6. Les normes de subsides.</a:t>
            </a:r>
          </a:p>
          <a:p>
            <a:pPr marL="0" indent="0">
              <a:buFontTx/>
              <a:buNone/>
            </a:pPr>
            <a:endParaRPr lang="fr-BE" altLang="fr-FR" sz="2800" dirty="0" smtClean="0"/>
          </a:p>
          <a:p>
            <a:pPr marL="0" indent="0">
              <a:buFontTx/>
              <a:buNone/>
            </a:pPr>
            <a:endParaRPr lang="fr-BE" alt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103040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(CO)ACCUEILLANT(S) INDEPENDANT(S)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/>
          </p:nvPr>
        </p:nvGraphicFramePr>
        <p:xfrm>
          <a:off x="300182" y="1413163"/>
          <a:ext cx="8594436" cy="3897745"/>
        </p:xfrm>
        <a:graphic>
          <a:graphicData uri="http://schemas.openxmlformats.org/drawingml/2006/table">
            <a:tbl>
              <a:tblPr firstRow="1" firstCol="1" bandRow="1"/>
              <a:tblGrid>
                <a:gridCol w="1075510">
                  <a:extLst>
                    <a:ext uri="{9D8B030D-6E8A-4147-A177-3AD203B41FA5}">
                      <a16:colId xmlns:a16="http://schemas.microsoft.com/office/drawing/2014/main" val="509928863"/>
                    </a:ext>
                  </a:extLst>
                </a:gridCol>
                <a:gridCol w="1813417">
                  <a:extLst>
                    <a:ext uri="{9D8B030D-6E8A-4147-A177-3AD203B41FA5}">
                      <a16:colId xmlns:a16="http://schemas.microsoft.com/office/drawing/2014/main" val="322032255"/>
                    </a:ext>
                  </a:extLst>
                </a:gridCol>
                <a:gridCol w="1744841">
                  <a:extLst>
                    <a:ext uri="{9D8B030D-6E8A-4147-A177-3AD203B41FA5}">
                      <a16:colId xmlns:a16="http://schemas.microsoft.com/office/drawing/2014/main" val="2336150627"/>
                    </a:ext>
                  </a:extLst>
                </a:gridCol>
                <a:gridCol w="1743075">
                  <a:extLst>
                    <a:ext uri="{9D8B030D-6E8A-4147-A177-3AD203B41FA5}">
                      <a16:colId xmlns:a16="http://schemas.microsoft.com/office/drawing/2014/main" val="1512669351"/>
                    </a:ext>
                  </a:extLst>
                </a:gridCol>
                <a:gridCol w="2217593">
                  <a:extLst>
                    <a:ext uri="{9D8B030D-6E8A-4147-A177-3AD203B41FA5}">
                      <a16:colId xmlns:a16="http://schemas.microsoft.com/office/drawing/2014/main" val="1259115992"/>
                    </a:ext>
                  </a:extLst>
                </a:gridCol>
              </a:tblGrid>
              <a:tr h="11693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endParaRPr lang="fr-BE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85" marR="599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Milieu d’accueil</a:t>
                      </a:r>
                      <a:endParaRPr lang="fr-BE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85" marR="599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Capacités autorisable</a:t>
                      </a:r>
                      <a:endParaRPr lang="fr-BE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85" marR="599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Normes minimales</a:t>
                      </a:r>
                      <a:endParaRPr lang="fr-BE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encadrement </a:t>
                      </a:r>
                      <a:endParaRPr lang="fr-BE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85" marR="599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Normes </a:t>
                      </a:r>
                      <a:r>
                        <a:rPr lang="fr-BE" sz="1800" b="1" dirty="0" smtClean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BE" sz="18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subventionnement </a:t>
                      </a:r>
                      <a:endParaRPr lang="fr-BE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85" marR="599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797786"/>
                  </a:ext>
                </a:extLst>
              </a:tr>
              <a:tr h="2728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Perso. </a:t>
                      </a:r>
                      <a:r>
                        <a:rPr lang="fr-BE" sz="1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physique</a:t>
                      </a: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85" marR="59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(CO)Accueillant </a:t>
                      </a:r>
                      <a:r>
                        <a:rPr lang="fr-BE" sz="1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d’enfants indépendants (AEI ou CAEI)) </a:t>
                      </a: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85" marR="59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AEI 4 : places</a:t>
                      </a:r>
                      <a:r>
                        <a:rPr lang="fr-BE" sz="18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(4ETP/max 5 simult.).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CAEI (2AEI) : 8 places</a:t>
                      </a:r>
                      <a:r>
                        <a:rPr lang="fr-BE" sz="18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(8 ETP/max 10 simult.).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85" marR="59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b="1" u="none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Personnel accueillant</a:t>
                      </a:r>
                      <a:endParaRPr lang="fr-BE" sz="18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accueillant / 4ETP-max 5 présences </a:t>
                      </a:r>
                      <a:r>
                        <a:rPr lang="fr-BE" sz="18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simultanées.</a:t>
                      </a: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85" marR="59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Subside de base.</a:t>
                      </a: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 </a:t>
                      </a:r>
                      <a:r>
                        <a:rPr lang="fr-BE" sz="1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€ /</a:t>
                      </a:r>
                      <a:r>
                        <a:rPr lang="fr-BE" sz="18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places/an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800" dirty="0" smtClean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Lien </a:t>
                      </a:r>
                      <a:r>
                        <a:rPr lang="fr-BE" sz="1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fonctionnel avec le référent santé ONE.</a:t>
                      </a: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B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85" marR="59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74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7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36527"/>
              </p:ext>
            </p:extLst>
          </p:nvPr>
        </p:nvGraphicFramePr>
        <p:xfrm>
          <a:off x="11764" y="1586017"/>
          <a:ext cx="1262743" cy="4830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5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+mj-lt"/>
                        </a:rPr>
                        <a:t>PO</a:t>
                      </a:r>
                      <a:endParaRPr lang="fr-B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2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ASBL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Pouvoir public </a:t>
                      </a:r>
                      <a:endParaRPr lang="fr-BE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OU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Société à finalité </a:t>
                      </a:r>
                      <a:r>
                        <a:rPr lang="fr-BE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sociale. </a:t>
                      </a:r>
                      <a:endParaRPr lang="fr-BE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6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5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600" b="1" dirty="0">
                          <a:effectLst/>
                          <a:latin typeface="+mj-lt"/>
                        </a:rPr>
                        <a:t> </a:t>
                      </a:r>
                      <a:endParaRPr lang="fr-BE" sz="5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326028"/>
              </p:ext>
            </p:extLst>
          </p:nvPr>
        </p:nvGraphicFramePr>
        <p:xfrm>
          <a:off x="1274507" y="1586017"/>
          <a:ext cx="1011498" cy="4830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1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4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+mj-lt"/>
                        </a:rPr>
                        <a:t>Milieu d’accueil</a:t>
                      </a:r>
                      <a:endParaRPr lang="fr-B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BE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Crèche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BE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230555"/>
              </p:ext>
            </p:extLst>
          </p:nvPr>
        </p:nvGraphicFramePr>
        <p:xfrm>
          <a:off x="2286005" y="1586017"/>
          <a:ext cx="2246398" cy="4832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1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+mj-lt"/>
                        </a:rPr>
                        <a:t>Capacités autorisable</a:t>
                      </a:r>
                      <a:endParaRPr lang="fr-B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0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BE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14 </a:t>
                      </a:r>
                      <a:r>
                        <a:rPr lang="fr-BE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places </a:t>
                      </a: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(= capacité minimum </a:t>
                      </a:r>
                      <a:r>
                        <a:rPr lang="fr-BE" sz="14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majorable</a:t>
                      </a: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par </a:t>
                      </a:r>
                      <a:r>
                        <a:rPr lang="fr-BE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tranche de 7 </a:t>
                      </a: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places)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35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49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56…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NB. Crèche mobile</a:t>
                      </a:r>
                      <a:r>
                        <a:rPr lang="fr-BE" sz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: crèche dont le lieu d’accueil varie d’un jour à l’autre avec déplacement de l’équipe.</a:t>
                      </a:r>
                      <a:endParaRPr lang="fr-BE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30817" marR="30817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565581"/>
              </p:ext>
            </p:extLst>
          </p:nvPr>
        </p:nvGraphicFramePr>
        <p:xfrm>
          <a:off x="4532403" y="1586017"/>
          <a:ext cx="2599184" cy="4677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9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6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+mj-lt"/>
                        </a:rPr>
                        <a:t>Normes minimales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+mj-lt"/>
                        </a:rPr>
                        <a:t>d’encadrement </a:t>
                      </a:r>
                      <a:endParaRPr lang="fr-B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7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BE" sz="1400" b="1" u="sng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Personnel </a:t>
                      </a:r>
                      <a:r>
                        <a:rPr lang="fr-BE" sz="1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de direction</a:t>
                      </a:r>
                      <a:endParaRPr lang="fr-BE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fr-BE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directeur </a:t>
                      </a:r>
                      <a:r>
                        <a:rPr lang="fr-BE" sz="1400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mi-tps</a:t>
                      </a:r>
                      <a:r>
                        <a:rPr lang="fr-BE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fr-BE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/ crèche </a:t>
                      </a: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jusqu’à 63 places.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 directeur TP / crèche </a:t>
                      </a: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de 70 places et plus.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fr-BE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Personnel accueillant</a:t>
                      </a:r>
                      <a:endParaRPr lang="fr-BE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 accueillant / </a:t>
                      </a: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7 </a:t>
                      </a:r>
                      <a:r>
                        <a:rPr lang="fr-BE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enfants </a:t>
                      </a: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présents</a:t>
                      </a:r>
                      <a:r>
                        <a:rPr lang="fr-BE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4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4400" y="620717"/>
            <a:ext cx="8229600" cy="433387"/>
          </a:xfrm>
        </p:spPr>
        <p:txBody>
          <a:bodyPr/>
          <a:lstStyle/>
          <a:p>
            <a:r>
              <a:rPr lang="fr-BE" dirty="0" smtClean="0"/>
              <a:t>CRECHES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6490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859874" y="32662"/>
          <a:ext cx="4459589" cy="6750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9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  <a:latin typeface="+mj-lt"/>
                        </a:rPr>
                        <a:t>Normes de subventionnement </a:t>
                      </a:r>
                      <a:endParaRPr lang="fr-B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13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Niveau 0 :</a:t>
                      </a:r>
                      <a:r>
                        <a:rPr lang="fr-BE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fr-BE" sz="1400" b="1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pas de subside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--------------------------------------------------------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Niveau </a:t>
                      </a:r>
                      <a:r>
                        <a:rPr lang="fr-BE" sz="14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1 : subside de </a:t>
                      </a:r>
                      <a:r>
                        <a:rPr lang="fr-BE" sz="1400" b="1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base</a:t>
                      </a:r>
                      <a:r>
                        <a:rPr lang="fr-BE" sz="140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fr-BE" sz="1400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u="sng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Personnel  de direction</a:t>
                      </a:r>
                      <a:endParaRPr lang="fr-BE" sz="1400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1 </a:t>
                      </a:r>
                      <a:r>
                        <a:rPr lang="fr-BE" sz="1400" dirty="0" err="1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mi-tps</a:t>
                      </a:r>
                      <a:r>
                        <a:rPr lang="fr-BE" sz="140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/Crèche jusqu’à 63 places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1 TP/crèche </a:t>
                      </a:r>
                      <a:r>
                        <a:rPr lang="fr-BE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de 70 places et plus.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u="sng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Subside </a:t>
                      </a:r>
                      <a:r>
                        <a:rPr lang="fr-BE" sz="1400" u="sng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médecin</a:t>
                      </a:r>
                      <a:endParaRPr lang="fr-BE" sz="1400" u="sng" baseline="0" dirty="0" smtClean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à </a:t>
                      </a:r>
                      <a:r>
                        <a:rPr lang="fr-BE" sz="1400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partir de 21 places</a:t>
                      </a:r>
                      <a:r>
                        <a:rPr lang="fr-BE" sz="140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En deçà :</a:t>
                      </a:r>
                      <a:r>
                        <a:rPr lang="fr-BE" sz="1400" baseline="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 lien avec le référent santé.</a:t>
                      </a:r>
                      <a:endParaRPr lang="fr-BE" sz="1400" dirty="0" smtClean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--------------------------------------------------------</a:t>
                      </a:r>
                      <a:endParaRPr lang="fr-BE" sz="1400" dirty="0" smtClean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Niveau 2 : Subside accessibilité</a:t>
                      </a:r>
                      <a:endParaRPr lang="fr-BE" sz="1400" b="1" dirty="0">
                        <a:solidFill>
                          <a:srgbClr val="9966FF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u="sng" dirty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Personnel d’encadrement PMS</a:t>
                      </a:r>
                      <a:endParaRPr lang="fr-BE" sz="1400" dirty="0">
                        <a:solidFill>
                          <a:srgbClr val="9966FF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14 places : </a:t>
                      </a:r>
                      <a:r>
                        <a:rPr lang="fr-BE" sz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0 ETP</a:t>
                      </a:r>
                      <a:endParaRPr lang="fr-BE" sz="1200" dirty="0">
                        <a:solidFill>
                          <a:srgbClr val="9966FF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21 places : 0,5 ETP</a:t>
                      </a:r>
                    </a:p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28 places : 0,5 </a:t>
                      </a:r>
                      <a:r>
                        <a:rPr lang="fr-BE" sz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ETP</a:t>
                      </a:r>
                    </a:p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au-delà +0,5 ETP/14 places: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35 </a:t>
                      </a:r>
                      <a:r>
                        <a:rPr lang="fr-BE" sz="1200" dirty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places : 0,5 ETP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42 places : </a:t>
                      </a:r>
                      <a:r>
                        <a:rPr lang="fr-BE" sz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1 ETP</a:t>
                      </a:r>
                      <a:endParaRPr lang="fr-BE" sz="1200" dirty="0">
                        <a:solidFill>
                          <a:srgbClr val="9966FF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49 places : </a:t>
                      </a:r>
                      <a:r>
                        <a:rPr lang="fr-BE" sz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1 ETP</a:t>
                      </a:r>
                      <a:endParaRPr lang="fr-BE" sz="1200" dirty="0">
                        <a:solidFill>
                          <a:srgbClr val="9966FF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56 places : 1,5 ETP…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u="sng" dirty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Personnel </a:t>
                      </a:r>
                      <a:r>
                        <a:rPr lang="fr-BE" sz="1400" u="sng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accueillant:</a:t>
                      </a:r>
                    </a:p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kern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1,5 ETP/7 places (11h30)</a:t>
                      </a:r>
                    </a:p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--------------------------------------------------------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Niveau 3 : subside accessibilité</a:t>
                      </a:r>
                      <a:r>
                        <a:rPr lang="fr-BE" sz="1400" b="1" baseline="0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 renforcée</a:t>
                      </a:r>
                      <a:endParaRPr lang="fr-BE" sz="1400" b="1" dirty="0">
                        <a:solidFill>
                          <a:srgbClr val="00660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b="1" u="sng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sociale </a:t>
                      </a:r>
                      <a:r>
                        <a:rPr lang="fr-BE" sz="1400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: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½ </a:t>
                      </a:r>
                      <a:r>
                        <a:rPr lang="fr-BE" sz="1400" dirty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temps encadrement PMS jusqu’à 35 places, ¾ temps jusqu’à 70 et temps plein au-delà.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b="1" u="sng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horaire</a:t>
                      </a:r>
                      <a:r>
                        <a:rPr lang="fr-BE" sz="1400" b="1" u="sng" dirty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fr-BE" sz="1400" dirty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: </a:t>
                      </a:r>
                      <a:r>
                        <a:rPr lang="fr-BE" sz="1400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½ </a:t>
                      </a:r>
                      <a:r>
                        <a:rPr lang="fr-BE" sz="1400" dirty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temps puer. pour 7 enfants et  15 h par semaine  et 1 ETP soit pour 30 h</a:t>
                      </a:r>
                      <a:r>
                        <a:rPr lang="fr-BE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fr-BE" sz="1400" dirty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par semaine soit pour 14 enfants et 15 h</a:t>
                      </a:r>
                      <a:r>
                        <a:rPr lang="fr-BE" sz="1400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fr-BE" sz="1400" dirty="0">
                        <a:solidFill>
                          <a:srgbClr val="006600"/>
                        </a:solidFill>
                        <a:effectLst/>
                        <a:latin typeface="+mj-lt"/>
                      </a:endParaRPr>
                    </a:p>
                  </a:txBody>
                  <a:tcPr marL="30817" marR="30817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97533"/>
              </p:ext>
            </p:extLst>
          </p:nvPr>
        </p:nvGraphicFramePr>
        <p:xfrm>
          <a:off x="5323242" y="43502"/>
          <a:ext cx="3730225" cy="6750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  <a:latin typeface="+mj-lt"/>
                        </a:rPr>
                        <a:t>Conditions</a:t>
                      </a:r>
                      <a:endParaRPr lang="fr-B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13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Conditions</a:t>
                      </a:r>
                      <a:r>
                        <a:rPr lang="fr-BE" sz="1400" b="1" baseline="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 d’autorisation</a:t>
                      </a:r>
                      <a:endParaRPr lang="fr-BE" sz="1400" b="1" dirty="0" smtClean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--------------------------------------------------------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10 heures / jour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5</a:t>
                      </a:r>
                      <a:r>
                        <a:rPr lang="fr-BE" sz="1400" b="1" baseline="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 jours /</a:t>
                      </a:r>
                      <a:r>
                        <a:rPr lang="fr-BE" sz="1400" b="1" baseline="0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semaine</a:t>
                      </a:r>
                      <a:endParaRPr lang="fr-BE" sz="1400" b="1" dirty="0" smtClean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220 jours/an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b="1" dirty="0" smtClean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b="1" dirty="0" smtClean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b="1" dirty="0" smtClean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b="1" dirty="0" smtClean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dirty="0" smtClean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--------------------------------------------------------</a:t>
                      </a:r>
                      <a:endParaRPr lang="fr-BE" sz="1400" dirty="0" smtClean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</a:rPr>
                        <a:t>11h30/jours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kern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PFP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kern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20-50% priorités sociales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kern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Accueil</a:t>
                      </a:r>
                      <a:r>
                        <a:rPr lang="fr-BE" sz="1400" b="1" kern="1200" baseline="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d’urgence d’un ou 2 enfants sur demande ONE</a:t>
                      </a:r>
                      <a:endParaRPr lang="fr-BE" sz="1400" b="1" kern="1200" dirty="0" smtClean="0">
                        <a:solidFill>
                          <a:srgbClr val="9966F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b="1" kern="1200" dirty="0" smtClean="0">
                        <a:solidFill>
                          <a:srgbClr val="9966F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b="1" kern="1200" dirty="0" smtClean="0">
                        <a:solidFill>
                          <a:srgbClr val="9966F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b="1" kern="1200" dirty="0" smtClean="0">
                        <a:solidFill>
                          <a:srgbClr val="9966F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b="1" kern="1200" dirty="0" smtClean="0">
                        <a:solidFill>
                          <a:srgbClr val="9966F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100" b="1" kern="1200" dirty="0" smtClean="0">
                        <a:solidFill>
                          <a:srgbClr val="9966F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b="1" kern="1200" dirty="0" smtClean="0">
                        <a:solidFill>
                          <a:srgbClr val="9966F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400" b="1" kern="1200" dirty="0" smtClean="0">
                        <a:solidFill>
                          <a:srgbClr val="9966F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400" b="1" kern="1200" dirty="0" smtClean="0">
                          <a:solidFill>
                            <a:srgbClr val="9966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fr-BE" sz="1400" kern="1200" dirty="0" smtClean="0">
                        <a:solidFill>
                          <a:srgbClr val="9966F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--------------------------------------------------------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Idem niveau 2 +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Un projet </a:t>
                      </a:r>
                      <a:r>
                        <a:rPr lang="fr-BE" sz="1400" baseline="0" dirty="0" err="1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quinquénal</a:t>
                      </a:r>
                      <a:endParaRPr lang="fr-BE" sz="1400" baseline="0" dirty="0" smtClean="0">
                        <a:solidFill>
                          <a:srgbClr val="00660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BE" sz="1400" baseline="0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Pour le volet social jusqu’à 80 % de priorités sociales</a:t>
                      </a:r>
                      <a:endParaRPr lang="fr-BE" sz="1400" dirty="0" smtClean="0">
                        <a:solidFill>
                          <a:srgbClr val="006600"/>
                        </a:solidFill>
                        <a:effectLst/>
                        <a:latin typeface="+mj-lt"/>
                      </a:endParaRPr>
                    </a:p>
                  </a:txBody>
                  <a:tcPr marL="30817" marR="30817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4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490001"/>
              </p:ext>
            </p:extLst>
          </p:nvPr>
        </p:nvGraphicFramePr>
        <p:xfrm>
          <a:off x="1073577" y="1209965"/>
          <a:ext cx="1262743" cy="5584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1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j-lt"/>
                        </a:rPr>
                        <a:t>PO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8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ASBL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Pouvoir public </a:t>
                      </a:r>
                      <a:endParaRPr lang="fr-BE" sz="18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8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OU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Société </a:t>
                      </a:r>
                      <a:r>
                        <a:rPr lang="fr-BE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à finalité sociale. </a:t>
                      </a:r>
                      <a:endParaRPr lang="fr-BE" sz="18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30817" marR="30817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/>
          </p:nvPr>
        </p:nvGraphicFramePr>
        <p:xfrm>
          <a:off x="2447444" y="1209965"/>
          <a:ext cx="1256417" cy="5578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6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2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  <a:latin typeface="+mj-lt"/>
                        </a:rPr>
                        <a:t>Milieu d’accueil</a:t>
                      </a:r>
                      <a:endParaRPr lang="fr-BE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5296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8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8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SERVICE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D’ACCUEIL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D’ENFANTS</a:t>
                      </a:r>
                    </a:p>
                  </a:txBody>
                  <a:tcPr marL="30817" marR="3081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/>
          </p:nvPr>
        </p:nvGraphicFramePr>
        <p:xfrm>
          <a:off x="3814985" y="1192726"/>
          <a:ext cx="2501131" cy="5565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1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7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>
                          <a:effectLst/>
                          <a:latin typeface="+mj-lt"/>
                        </a:rPr>
                        <a:t>Capacités autorisable</a:t>
                      </a:r>
                      <a:endParaRPr lang="fr-BE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8313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BE" sz="18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fr-BE" sz="18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30817" marR="30817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/>
          </p:nvPr>
        </p:nvGraphicFramePr>
        <p:xfrm>
          <a:off x="6407919" y="1209965"/>
          <a:ext cx="2599184" cy="5604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9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2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effectLst/>
                          <a:latin typeface="+mj-lt"/>
                        </a:rPr>
                        <a:t>Norme</a:t>
                      </a:r>
                      <a:r>
                        <a:rPr lang="fr-BE" sz="1800" baseline="0" dirty="0" smtClean="0">
                          <a:effectLst/>
                          <a:latin typeface="+mj-lt"/>
                        </a:rPr>
                        <a:t>s de subventionnement</a:t>
                      </a:r>
                      <a:r>
                        <a:rPr lang="fr-BE" sz="1800" dirty="0" smtClean="0">
                          <a:effectLst/>
                          <a:latin typeface="+mj-lt"/>
                        </a:rPr>
                        <a:t> </a:t>
                      </a:r>
                      <a:endParaRPr lang="fr-BE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0817" marR="30817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3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800" b="1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Personnel </a:t>
                      </a:r>
                      <a:r>
                        <a:rPr lang="fr-BE" sz="18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de direction</a:t>
                      </a:r>
                      <a:endParaRPr lang="fr-BE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mi-tps</a:t>
                      </a:r>
                      <a:r>
                        <a:rPr lang="fr-BE" sz="18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/ SAE de 36 places.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 TP / SAE </a:t>
                      </a:r>
                      <a:r>
                        <a:rPr lang="fr-BE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de </a:t>
                      </a:r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72 </a:t>
                      </a:r>
                      <a:r>
                        <a:rPr lang="fr-BE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places et plus</a:t>
                      </a:r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Personnel PMS</a:t>
                      </a:r>
                      <a:endParaRPr lang="fr-BE" sz="1800" b="1" u="sng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fr-BE" sz="18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ETP/72 places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(18 AES/C)</a:t>
                      </a:r>
                    </a:p>
                    <a:p>
                      <a:pPr marL="0" marR="0" indent="0" algn="l" defTabSz="91437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BE" sz="1800" b="1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Personnel </a:t>
                      </a:r>
                      <a:r>
                        <a:rPr lang="fr-BE" sz="18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accueillant</a:t>
                      </a:r>
                      <a:endParaRPr lang="fr-BE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 AES/C</a:t>
                      </a:r>
                      <a:r>
                        <a:rPr lang="fr-BE" sz="18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 par lieu d’accueil.</a:t>
                      </a:r>
                      <a:endParaRPr lang="fr-BE" sz="18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30817" marR="3081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4400" y="620717"/>
            <a:ext cx="8229600" cy="433387"/>
          </a:xfrm>
        </p:spPr>
        <p:txBody>
          <a:bodyPr/>
          <a:lstStyle/>
          <a:p>
            <a:r>
              <a:rPr lang="fr-BE" dirty="0" smtClean="0"/>
              <a:t>SERVICE D’ACCUEIL D’ENFANT</a:t>
            </a:r>
            <a:endParaRPr lang="fr-BE" dirty="0"/>
          </a:p>
        </p:txBody>
      </p:sp>
      <p:sp>
        <p:nvSpPr>
          <p:cNvPr id="2" name="Rectangle 1"/>
          <p:cNvSpPr/>
          <p:nvPr/>
        </p:nvSpPr>
        <p:spPr>
          <a:xfrm>
            <a:off x="3795664" y="2131737"/>
            <a:ext cx="2612255" cy="3012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36 places (9 AES)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72 </a:t>
            </a:r>
            <a:r>
              <a:rPr lang="fr-BE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places (18 </a:t>
            </a:r>
            <a:r>
              <a:rPr lang="fr-BE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AES)</a:t>
            </a:r>
            <a:endParaRPr lang="fr-BE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108 places (27 </a:t>
            </a:r>
            <a:r>
              <a:rPr lang="fr-BE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AES)</a:t>
            </a:r>
            <a:endParaRPr lang="fr-BE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BE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144 places (</a:t>
            </a:r>
            <a:r>
              <a:rPr lang="fr-BE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36AES)…</a:t>
            </a:r>
            <a:endParaRPr lang="fr-BE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fr-BE" sz="16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fr-BE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NB </a:t>
            </a:r>
            <a:r>
              <a:rPr lang="fr-BE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Capacité répartie </a:t>
            </a:r>
            <a:r>
              <a:rPr lang="fr-BE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 lieux d’accueil </a:t>
            </a:r>
            <a:r>
              <a:rPr lang="fr-BE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4 </a:t>
            </a:r>
            <a:r>
              <a:rPr lang="fr-BE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ETP (max </a:t>
            </a:r>
            <a:r>
              <a:rPr lang="fr-BE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fr-BE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présences </a:t>
            </a:r>
            <a:r>
              <a:rPr lang="fr-BE" sz="16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simult</a:t>
            </a:r>
            <a:r>
              <a:rPr lang="fr-BE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BE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999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dirty="0" smtClean="0"/>
              <a:t>Objectifs de la réforme</a:t>
            </a:r>
          </a:p>
        </p:txBody>
      </p:sp>
      <p:sp>
        <p:nvSpPr>
          <p:cNvPr id="4915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79388" y="1557338"/>
            <a:ext cx="8785225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fr-BE" altLang="fr-FR" sz="2800" smtClean="0">
                <a:solidFill>
                  <a:srgbClr val="E2003C"/>
                </a:solidFill>
              </a:rPr>
              <a:t>Objectif opérationnel 2</a:t>
            </a:r>
          </a:p>
          <a:p>
            <a:pPr marL="0" indent="0">
              <a:buFontTx/>
              <a:buNone/>
            </a:pPr>
            <a:r>
              <a:rPr lang="fr-BE" altLang="fr-FR" sz="2800" smtClean="0">
                <a:solidFill>
                  <a:srgbClr val="E2003C"/>
                </a:solidFill>
              </a:rPr>
              <a:t>Renforcer l’accessibilité dans toutes ses dimensions.</a:t>
            </a:r>
          </a:p>
          <a:p>
            <a:pPr marL="0" indent="0">
              <a:buFontTx/>
              <a:buNone/>
            </a:pPr>
            <a:r>
              <a:rPr lang="fr-BE" altLang="fr-FR" sz="2800" smtClean="0">
                <a:solidFill>
                  <a:srgbClr val="002060"/>
                </a:solidFill>
              </a:rPr>
              <a:t>2.1. Accessibilité géographique et service universel.</a:t>
            </a:r>
          </a:p>
          <a:p>
            <a:pPr marL="0" indent="0">
              <a:buFontTx/>
              <a:buNone/>
            </a:pPr>
            <a:r>
              <a:rPr lang="fr-BE" altLang="fr-FR" sz="2800" smtClean="0">
                <a:solidFill>
                  <a:srgbClr val="002060"/>
                </a:solidFill>
              </a:rPr>
              <a:t>2.2. Accessibilité financière.</a:t>
            </a:r>
          </a:p>
          <a:p>
            <a:pPr marL="0" indent="0">
              <a:buFontTx/>
              <a:buNone/>
            </a:pPr>
            <a:r>
              <a:rPr lang="fr-BE" altLang="fr-FR" sz="2800" smtClean="0">
                <a:solidFill>
                  <a:srgbClr val="002060"/>
                </a:solidFill>
              </a:rPr>
              <a:t>2.3. Accessibilité et inscription.</a:t>
            </a:r>
          </a:p>
          <a:p>
            <a:pPr marL="0" indent="0">
              <a:buFontTx/>
              <a:buNone/>
            </a:pPr>
            <a:r>
              <a:rPr lang="fr-BE" altLang="fr-FR" sz="2800" smtClean="0">
                <a:solidFill>
                  <a:srgbClr val="002060"/>
                </a:solidFill>
              </a:rPr>
              <a:t>2.4. Accessibilité socio-culturelle.</a:t>
            </a:r>
          </a:p>
          <a:p>
            <a:pPr marL="0" indent="0">
              <a:buFontTx/>
              <a:buNone/>
            </a:pPr>
            <a:r>
              <a:rPr lang="fr-BE" altLang="fr-FR" sz="2800" smtClean="0">
                <a:solidFill>
                  <a:srgbClr val="002060"/>
                </a:solidFill>
              </a:rPr>
              <a:t>2.5. Accessibilité horaire.</a:t>
            </a:r>
          </a:p>
          <a:p>
            <a:pPr marL="0" indent="0">
              <a:buFontTx/>
              <a:buNone/>
            </a:pPr>
            <a:endParaRPr lang="fr-BE" altLang="fr-FR" smtClean="0">
              <a:solidFill>
                <a:srgbClr val="E2003C"/>
              </a:solidFill>
            </a:endParaRPr>
          </a:p>
          <a:p>
            <a:pPr marL="0" indent="0">
              <a:buFontTx/>
              <a:buNone/>
            </a:pPr>
            <a:endParaRPr lang="fr-BE" altLang="fr-FR" smtClean="0">
              <a:solidFill>
                <a:srgbClr val="E2003C"/>
              </a:solidFill>
            </a:endParaRPr>
          </a:p>
          <a:p>
            <a:pPr marL="0" indent="0">
              <a:buFontTx/>
              <a:buNone/>
            </a:pPr>
            <a:endParaRPr lang="fr-BE" altLang="fr-FR" smtClean="0"/>
          </a:p>
        </p:txBody>
      </p:sp>
    </p:spTree>
    <p:extLst>
      <p:ext uri="{BB962C8B-B14F-4D97-AF65-F5344CB8AC3E}">
        <p14:creationId xmlns:p14="http://schemas.microsoft.com/office/powerpoint/2010/main" val="425029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7505"/>
            <a:ext cx="4211960" cy="685191"/>
          </a:xfr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fr-BE" sz="2000" b="1" dirty="0" smtClean="0">
                <a:solidFill>
                  <a:schemeClr val="bg1"/>
                </a:solidFill>
              </a:rPr>
              <a:t>Géographique et service universel</a:t>
            </a:r>
            <a:endParaRPr lang="fr-BE" sz="2000" b="1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4499993" y="7505"/>
            <a:ext cx="4611349" cy="685191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2000" b="1" dirty="0" smtClean="0">
                <a:solidFill>
                  <a:schemeClr val="bg1"/>
                </a:solidFill>
              </a:rPr>
              <a:t>Financière</a:t>
            </a:r>
            <a:endParaRPr lang="fr-BE" sz="2000" b="1" dirty="0">
              <a:solidFill>
                <a:schemeClr val="bg1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01248" y="3573016"/>
            <a:ext cx="4110712" cy="535293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2000" b="1" dirty="0" smtClean="0">
                <a:solidFill>
                  <a:schemeClr val="bg1"/>
                </a:solidFill>
              </a:rPr>
              <a:t>Inscription</a:t>
            </a:r>
            <a:endParaRPr lang="fr-BE" sz="2000" b="1" dirty="0">
              <a:solidFill>
                <a:schemeClr val="bg1"/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4515748" y="2518569"/>
            <a:ext cx="4526428" cy="535293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2000" b="1" dirty="0" smtClean="0">
                <a:solidFill>
                  <a:schemeClr val="bg1"/>
                </a:solidFill>
              </a:rPr>
              <a:t>Socio-culturelle et horaire</a:t>
            </a:r>
            <a:endParaRPr lang="fr-BE" sz="2000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496" y="692696"/>
            <a:ext cx="4176464" cy="2800767"/>
          </a:xfrm>
          <a:prstGeom prst="rect">
            <a:avLst/>
          </a:prstGeom>
          <a:solidFill>
            <a:srgbClr val="FFFF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BE" sz="1600" dirty="0" smtClean="0">
                <a:solidFill>
                  <a:schemeClr val="tx1"/>
                </a:solidFill>
              </a:rPr>
              <a:t>1° </a:t>
            </a:r>
            <a:r>
              <a:rPr lang="fr-BE" sz="1600" dirty="0" smtClean="0">
                <a:solidFill>
                  <a:schemeClr val="tx1"/>
                </a:solidFill>
                <a:latin typeface="+mj-lt"/>
              </a:rPr>
              <a:t>Revoir les critères Cigogne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  <a:latin typeface="+mj-lt"/>
              </a:rPr>
              <a:t>Base communale (voir quartier)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  <a:latin typeface="+mj-lt"/>
              </a:rPr>
              <a:t>33% taux de couverture subventionné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  <a:latin typeface="+mj-lt"/>
              </a:rPr>
              <a:t>50% taux de couverture global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  <a:latin typeface="+mj-lt"/>
              </a:rPr>
              <a:t>Correctifs : si demande forte, si revenus faibles,…</a:t>
            </a:r>
          </a:p>
          <a:p>
            <a:r>
              <a:rPr lang="fr-BE" sz="1600" dirty="0" smtClean="0">
                <a:solidFill>
                  <a:schemeClr val="tx1"/>
                </a:solidFill>
                <a:latin typeface="+mj-lt"/>
              </a:rPr>
              <a:t>2° Intégrer les nouveaux niveaux de subsides dans les programmations.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  <a:latin typeface="+mj-lt"/>
              </a:rPr>
              <a:t>Passage d’un niveau à l’autre.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600" dirty="0" smtClean="0">
                <a:solidFill>
                  <a:schemeClr val="tx1"/>
                </a:solidFill>
                <a:latin typeface="+mj-lt"/>
              </a:rPr>
              <a:t>Nouveaux critères à prévoir en fonction des besoins.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499993" y="692696"/>
            <a:ext cx="4608511" cy="1754326"/>
          </a:xfrm>
          <a:prstGeom prst="rect">
            <a:avLst/>
          </a:prstGeom>
          <a:solidFill>
            <a:srgbClr val="FFFF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Révision  de la grille PFP (diminution pur les bas et moyens revenus)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Suppression de l’intervention accueil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Révision de la péréquation/rétrocession pour harmoniser la recette des parents</a:t>
            </a:r>
            <a:r>
              <a:rPr lang="fr-BE" dirty="0" smtClean="0">
                <a:latin typeface="+mj-lt"/>
              </a:rPr>
              <a:t>.</a:t>
            </a:r>
            <a:endParaRPr lang="fr-BE" dirty="0" smtClean="0"/>
          </a:p>
          <a:p>
            <a:endParaRPr lang="fr-BE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35496" y="4249552"/>
            <a:ext cx="4176464" cy="2585323"/>
          </a:xfrm>
          <a:prstGeom prst="rect">
            <a:avLst/>
          </a:prstGeom>
          <a:solidFill>
            <a:srgbClr val="FFFF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Demande d’accueil en ligne obligatoire via « premier pas » : 1</a:t>
            </a:r>
            <a:r>
              <a:rPr lang="fr-BE" baseline="30000" dirty="0" smtClean="0">
                <a:solidFill>
                  <a:schemeClr val="tx1"/>
                </a:solidFill>
                <a:latin typeface="+mj-lt"/>
              </a:rPr>
              <a:t>er</a:t>
            </a:r>
            <a:r>
              <a:rPr lang="fr-BE" dirty="0" smtClean="0">
                <a:solidFill>
                  <a:schemeClr val="tx1"/>
                </a:solidFill>
                <a:latin typeface="+mj-lt"/>
              </a:rPr>
              <a:t> janvier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Nouvelle procédure d’inscription.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Créer un réseau garantissant l’accès à toutes les familles à « premier pas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Développement d’un soutien ONE à la recherche de place.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474706" y="3125409"/>
            <a:ext cx="4608512" cy="3508653"/>
          </a:xfrm>
          <a:prstGeom prst="rect">
            <a:avLst/>
          </a:prstGeom>
          <a:solidFill>
            <a:srgbClr val="FFFFCC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10 ou 11h30 d’ouverture/jour min. pour les niveau 1-2 de subsides + niveau 3 accessibilité horaire renforcée.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Priorités sociales à l’inscription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400" dirty="0" smtClean="0">
                <a:solidFill>
                  <a:schemeClr val="tx1"/>
                </a:solidFill>
                <a:latin typeface="+mj-lt"/>
              </a:rPr>
              <a:t>20-50 % pour le niveau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400" dirty="0" smtClean="0">
                <a:solidFill>
                  <a:schemeClr val="tx1"/>
                </a:solidFill>
                <a:latin typeface="+mj-lt"/>
              </a:rPr>
              <a:t>Jusqu’à 80% pour le niveau 3 accessibilité sociale renforcée.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Accueil d’urgence dès le niveau 2 : </a:t>
            </a:r>
            <a:r>
              <a:rPr lang="fr-BE" sz="1200" dirty="0" smtClean="0">
                <a:solidFill>
                  <a:schemeClr val="tx1"/>
                </a:solidFill>
                <a:latin typeface="+mj-lt"/>
              </a:rPr>
              <a:t>1 enfants (cap. – de 35 places) ou 2 enfants (au-delà). surnuméraire sur demande de l’ONE.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smtClean="0">
                <a:solidFill>
                  <a:schemeClr val="tx1"/>
                </a:solidFill>
                <a:latin typeface="+mj-lt"/>
              </a:rPr>
              <a:t>Plan d’action visant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200" dirty="0" smtClean="0">
                <a:solidFill>
                  <a:schemeClr val="tx1"/>
                </a:solidFill>
                <a:latin typeface="+mj-lt"/>
              </a:rPr>
              <a:t>Favoriser l’expression de besoin d’accueil des familles les plus vulnérables.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200" dirty="0" smtClean="0">
                <a:solidFill>
                  <a:schemeClr val="tx1"/>
                </a:solidFill>
                <a:latin typeface="+mj-lt"/>
              </a:rPr>
              <a:t>Renforcer la logique d’accueil de tous et d’accessibilité des milieux d’accueil.</a:t>
            </a:r>
            <a:endParaRPr lang="fr-BE" dirty="0">
              <a:solidFill>
                <a:schemeClr val="tx1"/>
              </a:solidFill>
            </a:endParaRPr>
          </a:p>
        </p:txBody>
      </p:sp>
      <p:sp>
        <p:nvSpPr>
          <p:cNvPr id="2" name="Ellipse 1"/>
          <p:cNvSpPr/>
          <p:nvPr/>
        </p:nvSpPr>
        <p:spPr bwMode="auto">
          <a:xfrm>
            <a:off x="3407229" y="1992086"/>
            <a:ext cx="881742" cy="136071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4800" b="1" i="0" u="none" strike="noStrike" cap="none" normalizeH="0" baseline="0" smtClean="0">
              <a:ln>
                <a:noFill/>
              </a:ln>
              <a:solidFill>
                <a:srgbClr val="E2003C"/>
              </a:solidFill>
              <a:effectLst/>
              <a:latin typeface="Trebuchet MS" pitchFamily="34" charset="0"/>
            </a:endParaRPr>
          </a:p>
        </p:txBody>
      </p:sp>
      <p:sp>
        <p:nvSpPr>
          <p:cNvPr id="11" name="Ellipse 10"/>
          <p:cNvSpPr/>
          <p:nvPr/>
        </p:nvSpPr>
        <p:spPr bwMode="auto">
          <a:xfrm>
            <a:off x="2819400" y="2672443"/>
            <a:ext cx="587829" cy="45719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4800" b="1" i="0" u="none" strike="noStrike" cap="none" normalizeH="0" baseline="0" smtClean="0">
              <a:ln>
                <a:noFill/>
              </a:ln>
              <a:solidFill>
                <a:srgbClr val="E2003C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50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dirty="0" smtClean="0"/>
              <a:t>Objectifs de la réforme</a:t>
            </a:r>
          </a:p>
        </p:txBody>
      </p:sp>
      <p:sp>
        <p:nvSpPr>
          <p:cNvPr id="5017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79388" y="1557338"/>
            <a:ext cx="8785225" cy="4538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fr-BE" altLang="fr-FR" sz="2800" dirty="0" smtClean="0">
                <a:solidFill>
                  <a:srgbClr val="E2003C"/>
                </a:solidFill>
              </a:rPr>
              <a:t>Objectif opérationnel 3</a:t>
            </a:r>
          </a:p>
          <a:p>
            <a:pPr marL="0" indent="0">
              <a:buFontTx/>
              <a:buNone/>
            </a:pPr>
            <a:r>
              <a:rPr lang="fr-BE" altLang="fr-FR" sz="2800" dirty="0" smtClean="0">
                <a:solidFill>
                  <a:srgbClr val="E2003C"/>
                </a:solidFill>
              </a:rPr>
              <a:t>Renforcer la qualité.</a:t>
            </a:r>
          </a:p>
          <a:p>
            <a:pPr marL="0" indent="0">
              <a:buFontTx/>
              <a:buNone/>
            </a:pPr>
            <a:r>
              <a:rPr lang="fr-BE" altLang="fr-FR" sz="2800" dirty="0" smtClean="0">
                <a:solidFill>
                  <a:srgbClr val="002060"/>
                </a:solidFill>
              </a:rPr>
              <a:t>3.1. Amélioration du niveau de formation initiale.</a:t>
            </a:r>
          </a:p>
          <a:p>
            <a:pPr marL="0" indent="0">
              <a:buFontTx/>
              <a:buNone/>
            </a:pPr>
            <a:r>
              <a:rPr lang="fr-BE" altLang="fr-FR" sz="2800" dirty="0" smtClean="0">
                <a:solidFill>
                  <a:srgbClr val="002060"/>
                </a:solidFill>
              </a:rPr>
              <a:t>3.2. Amélioration de la formation continue.</a:t>
            </a:r>
          </a:p>
          <a:p>
            <a:pPr marL="0" indent="0">
              <a:buFontTx/>
              <a:buNone/>
            </a:pPr>
            <a:r>
              <a:rPr lang="fr-BE" altLang="fr-FR" sz="2800" dirty="0" smtClean="0">
                <a:solidFill>
                  <a:srgbClr val="002060"/>
                </a:solidFill>
              </a:rPr>
              <a:t>3.3. Remplacement de l’attestation de qualité par des </a:t>
            </a:r>
          </a:p>
          <a:p>
            <a:pPr marL="0" indent="0">
              <a:buFontTx/>
              <a:buNone/>
            </a:pPr>
            <a:r>
              <a:rPr lang="fr-BE" altLang="fr-FR" sz="2800" dirty="0" smtClean="0">
                <a:solidFill>
                  <a:srgbClr val="002060"/>
                </a:solidFill>
              </a:rPr>
              <a:t>       bilans généraux de fonctionnement.</a:t>
            </a:r>
          </a:p>
          <a:p>
            <a:pPr marL="0" indent="0">
              <a:buFontTx/>
              <a:buNone/>
            </a:pPr>
            <a:r>
              <a:rPr lang="fr-BE" altLang="fr-FR" sz="2800" dirty="0" smtClean="0">
                <a:solidFill>
                  <a:srgbClr val="002060"/>
                </a:solidFill>
              </a:rPr>
              <a:t>3.4. Evolution des procédures.</a:t>
            </a:r>
          </a:p>
          <a:p>
            <a:pPr marL="0" indent="0">
              <a:buFontTx/>
              <a:buNone/>
            </a:pPr>
            <a:endParaRPr lang="fr-BE" altLang="fr-FR" sz="2800" dirty="0" smtClean="0">
              <a:solidFill>
                <a:srgbClr val="002060"/>
              </a:solidFill>
            </a:endParaRPr>
          </a:p>
          <a:p>
            <a:pPr marL="0" indent="0">
              <a:buFontTx/>
              <a:buNone/>
            </a:pPr>
            <a:endParaRPr lang="fr-BE" altLang="fr-FR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7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NE Overture  ">
  <a:themeElements>
    <a:clrScheme name="ONE Overture 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NE Overture  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ONE Overture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6237</TotalTime>
  <Words>947</Words>
  <Application>Microsoft Office PowerPoint</Application>
  <PresentationFormat>Affichage à l'écran (4:3)</PresentationFormat>
  <Paragraphs>265</Paragraphs>
  <Slides>14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1_Conception personnalisée</vt:lpstr>
      <vt:lpstr>2_Conception personnalisée</vt:lpstr>
      <vt:lpstr>ONE Overture  </vt:lpstr>
      <vt:lpstr>Présentation PowerPoint</vt:lpstr>
      <vt:lpstr>Objectifs opérationnels de la réforme</vt:lpstr>
      <vt:lpstr>(CO)ACCUEILLANT(S) INDEPENDANT(S)</vt:lpstr>
      <vt:lpstr>CRECHES</vt:lpstr>
      <vt:lpstr>Présentation PowerPoint</vt:lpstr>
      <vt:lpstr>SERVICE D’ACCUEIL D’ENFANT</vt:lpstr>
      <vt:lpstr>Objectifs de la réforme</vt:lpstr>
      <vt:lpstr>Présentation PowerPoint</vt:lpstr>
      <vt:lpstr>Objectifs de la réforme</vt:lpstr>
      <vt:lpstr>Focus : évolution des formations initiales</vt:lpstr>
      <vt:lpstr>Focus évolution des formations initiales</vt:lpstr>
      <vt:lpstr>Objectifs de la réforme</vt:lpstr>
      <vt:lpstr>Simplifier et digitaliser</vt:lpstr>
      <vt:lpstr>Simplifier et digitaliser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GILSON Eddy</dc:creator>
  <cp:lastModifiedBy>GILSON Eddy</cp:lastModifiedBy>
  <cp:revision>209</cp:revision>
  <cp:lastPrinted>2019-09-02T05:18:56Z</cp:lastPrinted>
  <dcterms:created xsi:type="dcterms:W3CDTF">2019-06-14T05:17:27Z</dcterms:created>
  <dcterms:modified xsi:type="dcterms:W3CDTF">2019-12-04T06:11:29Z</dcterms:modified>
</cp:coreProperties>
</file>