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8"/>
  </p:notesMasterIdLst>
  <p:handoutMasterIdLst>
    <p:handoutMasterId r:id="rId19"/>
  </p:handoutMasterIdLst>
  <p:sldIdLst>
    <p:sldId id="338" r:id="rId4"/>
    <p:sldId id="373" r:id="rId5"/>
    <p:sldId id="445" r:id="rId6"/>
    <p:sldId id="443" r:id="rId7"/>
    <p:sldId id="444" r:id="rId8"/>
    <p:sldId id="446" r:id="rId9"/>
    <p:sldId id="374" r:id="rId10"/>
    <p:sldId id="385" r:id="rId11"/>
    <p:sldId id="375" r:id="rId12"/>
    <p:sldId id="428" r:id="rId13"/>
    <p:sldId id="429" r:id="rId14"/>
    <p:sldId id="376" r:id="rId15"/>
    <p:sldId id="433" r:id="rId16"/>
    <p:sldId id="434" r:id="rId17"/>
  </p:sldIdLst>
  <p:sldSz cx="9144000" cy="6858000" type="screen4x3"/>
  <p:notesSz cx="6889750" cy="100218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99CC"/>
    <a:srgbClr val="CCCCFF"/>
    <a:srgbClr val="FF7C80"/>
    <a:srgbClr val="99CC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16" autoAdjust="0"/>
    <p:restoredTop sz="94717" autoAdjust="0"/>
  </p:normalViewPr>
  <p:slideViewPr>
    <p:cSldViewPr snapToGrid="0">
      <p:cViewPr varScale="1">
        <p:scale>
          <a:sx n="83" d="100"/>
          <a:sy n="83" d="100"/>
        </p:scale>
        <p:origin x="52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87DB8-922E-4F0A-BAED-633C848AB597}" type="doc">
      <dgm:prSet loTypeId="urn:microsoft.com/office/officeart/2009/3/layout/RandomtoResult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fr-BE"/>
        </a:p>
      </dgm:t>
    </dgm:pt>
    <dgm:pt modelId="{A1EA616D-86F0-4BE3-87C5-95F65AB67D2D}">
      <dgm:prSet phldrT="[Texte]" custT="1"/>
      <dgm:spPr>
        <a:xfrm>
          <a:off x="124895" y="517042"/>
          <a:ext cx="1379408" cy="454577"/>
        </a:xfrm>
        <a:noFill/>
        <a:ln>
          <a:noFill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fr-BE" sz="18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rebuchet MS" panose="020B0603020202020204" pitchFamily="34" charset="0"/>
              <a:ea typeface="+mn-ea"/>
              <a:cs typeface="+mn-cs"/>
            </a:rPr>
            <a:t>ACCUEIL PETITE ENFANCE</a:t>
          </a:r>
          <a:endParaRPr lang="fr-BE" sz="18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/>
            <a:latin typeface="Trebuchet MS" panose="020B0603020202020204" pitchFamily="34" charset="0"/>
            <a:ea typeface="+mn-ea"/>
            <a:cs typeface="+mn-cs"/>
          </a:endParaRPr>
        </a:p>
      </dgm:t>
    </dgm:pt>
    <dgm:pt modelId="{D725B644-8C5C-4783-AADC-0B7261FABF71}" type="parTrans" cxnId="{85DF9874-E80C-42D5-83BD-63330C25CE32}">
      <dgm:prSet/>
      <dgm:spPr/>
      <dgm:t>
        <a:bodyPr/>
        <a:lstStyle/>
        <a:p>
          <a:endParaRPr lang="fr-BE"/>
        </a:p>
      </dgm:t>
    </dgm:pt>
    <dgm:pt modelId="{D7CDF45F-FE33-4B13-91DB-5C3B23C4465D}" type="sibTrans" cxnId="{85DF9874-E80C-42D5-83BD-63330C25CE32}">
      <dgm:prSet/>
      <dgm:spPr/>
      <dgm:t>
        <a:bodyPr/>
        <a:lstStyle/>
        <a:p>
          <a:endParaRPr lang="fr-BE"/>
        </a:p>
      </dgm:t>
    </dgm:pt>
    <dgm:pt modelId="{8D1014C3-4B60-4249-9018-024C7CE19CD1}">
      <dgm:prSet phldrT="[Texte]" custT="1"/>
      <dgm:spPr>
        <a:xfrm>
          <a:off x="2499507" y="170435"/>
          <a:ext cx="1173905" cy="1173905"/>
        </a:xfr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fr-BE" sz="18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REFORME</a:t>
          </a:r>
        </a:p>
      </dgm:t>
    </dgm:pt>
    <dgm:pt modelId="{1728EE23-02DD-4A38-9436-4ED2A9AD266D}" type="parTrans" cxnId="{79E3CEEF-9132-4A80-9DE0-613A8FFC0274}">
      <dgm:prSet/>
      <dgm:spPr/>
      <dgm:t>
        <a:bodyPr/>
        <a:lstStyle/>
        <a:p>
          <a:endParaRPr lang="fr-BE"/>
        </a:p>
      </dgm:t>
    </dgm:pt>
    <dgm:pt modelId="{E7298F3C-ADBA-41DC-867D-39E78559CF50}" type="sibTrans" cxnId="{79E3CEEF-9132-4A80-9DE0-613A8FFC0274}">
      <dgm:prSet/>
      <dgm:spPr/>
      <dgm:t>
        <a:bodyPr/>
        <a:lstStyle/>
        <a:p>
          <a:endParaRPr lang="fr-BE"/>
        </a:p>
      </dgm:t>
    </dgm:pt>
    <dgm:pt modelId="{A39825C8-4FAE-465B-8701-E906AAAC0399}" type="pres">
      <dgm:prSet presAssocID="{59B87DB8-922E-4F0A-BAED-633C848AB597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fr-BE"/>
        </a:p>
      </dgm:t>
    </dgm:pt>
    <dgm:pt modelId="{8D92CB6B-430A-43DD-A107-FD1BC2C9143E}" type="pres">
      <dgm:prSet presAssocID="{A1EA616D-86F0-4BE3-87C5-95F65AB67D2D}" presName="chaos" presStyleCnt="0"/>
      <dgm:spPr/>
    </dgm:pt>
    <dgm:pt modelId="{7C829402-71D9-40EE-896C-A4FA8054D8DE}" type="pres">
      <dgm:prSet presAssocID="{A1EA616D-86F0-4BE3-87C5-95F65AB67D2D}" presName="parTx1" presStyleLbl="revTx" presStyleIdx="0" presStyleCnt="1" custLinFactNeighborX="2309" custLinFactNeighborY="1168"/>
      <dgm:spPr>
        <a:prstGeom prst="rect">
          <a:avLst/>
        </a:prstGeom>
      </dgm:spPr>
      <dgm:t>
        <a:bodyPr/>
        <a:lstStyle/>
        <a:p>
          <a:endParaRPr lang="fr-BE"/>
        </a:p>
      </dgm:t>
    </dgm:pt>
    <dgm:pt modelId="{64655423-6972-431E-BE03-2B3D53B5CC0A}" type="pres">
      <dgm:prSet presAssocID="{A1EA616D-86F0-4BE3-87C5-95F65AB67D2D}" presName="c1" presStyleLbl="node1" presStyleIdx="0" presStyleCnt="19"/>
      <dgm:spPr>
        <a:xfrm>
          <a:off x="91477" y="373478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363BFBC-E303-44F0-9AFD-0EF5EF0D26B2}" type="pres">
      <dgm:prSet presAssocID="{A1EA616D-86F0-4BE3-87C5-95F65AB67D2D}" presName="c2" presStyleLbl="node1" presStyleIdx="1" presStyleCnt="19"/>
      <dgm:spPr>
        <a:xfrm>
          <a:off x="168285" y="219862"/>
          <a:ext cx="109725" cy="109725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AC10F114-F838-4256-B06C-3FED77AA1002}" type="pres">
      <dgm:prSet presAssocID="{A1EA616D-86F0-4BE3-87C5-95F65AB67D2D}" presName="c3" presStyleLbl="node1" presStyleIdx="2" presStyleCnt="19"/>
      <dgm:spPr>
        <a:xfrm>
          <a:off x="352624" y="250585"/>
          <a:ext cx="172426" cy="172426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8A7C6BEB-A555-44EA-811F-E56FD8EFAC66}" type="pres">
      <dgm:prSet presAssocID="{A1EA616D-86F0-4BE3-87C5-95F65AB67D2D}" presName="c4" presStyleLbl="node1" presStyleIdx="3" presStyleCnt="19"/>
      <dgm:spPr>
        <a:xfrm>
          <a:off x="506240" y="81608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6104EA6-953C-40BC-AB88-23538E86CFCE}" type="pres">
      <dgm:prSet presAssocID="{A1EA616D-86F0-4BE3-87C5-95F65AB67D2D}" presName="c5" presStyleLbl="node1" presStyleIdx="4" presStyleCnt="19"/>
      <dgm:spPr>
        <a:xfrm>
          <a:off x="705941" y="20161"/>
          <a:ext cx="109725" cy="109725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10CD5A9-B774-467A-AAF0-EF0F557E448C}" type="pres">
      <dgm:prSet presAssocID="{A1EA616D-86F0-4BE3-87C5-95F65AB67D2D}" presName="c6" presStyleLbl="node1" presStyleIdx="5" presStyleCnt="19"/>
      <dgm:spPr>
        <a:xfrm>
          <a:off x="951726" y="127693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FAF05679-29D5-496F-A191-D697BA0207DE}" type="pres">
      <dgm:prSet presAssocID="{A1EA616D-86F0-4BE3-87C5-95F65AB67D2D}" presName="c7" presStyleLbl="node1" presStyleIdx="6" presStyleCnt="19"/>
      <dgm:spPr>
        <a:xfrm>
          <a:off x="1105342" y="204501"/>
          <a:ext cx="172426" cy="172426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50E49B04-6762-49F7-B35C-C7BE5B99BD35}" type="pres">
      <dgm:prSet presAssocID="{A1EA616D-86F0-4BE3-87C5-95F65AB67D2D}" presName="c8" presStyleLbl="node1" presStyleIdx="7" presStyleCnt="19"/>
      <dgm:spPr>
        <a:xfrm>
          <a:off x="1320404" y="373478"/>
          <a:ext cx="109725" cy="109725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DC9E0B91-CC68-4F51-84B5-EA94FD6EE8D6}" type="pres">
      <dgm:prSet presAssocID="{A1EA616D-86F0-4BE3-87C5-95F65AB67D2D}" presName="c9" presStyleLbl="node1" presStyleIdx="8" presStyleCnt="19"/>
      <dgm:spPr>
        <a:xfrm>
          <a:off x="1412574" y="542456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B3983BB9-7AA3-4433-A095-E9854DCB8DCB}" type="pres">
      <dgm:prSet presAssocID="{A1EA616D-86F0-4BE3-87C5-95F65AB67D2D}" presName="c10" presStyleLbl="node1" presStyleIdx="9" presStyleCnt="19"/>
      <dgm:spPr>
        <a:xfrm>
          <a:off x="613771" y="219862"/>
          <a:ext cx="282151" cy="282151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7F1F7253-DEF2-4270-BAB3-06B75F72EDA6}" type="pres">
      <dgm:prSet presAssocID="{A1EA616D-86F0-4BE3-87C5-95F65AB67D2D}" presName="c11" presStyleLbl="node1" presStyleIdx="10" presStyleCnt="19"/>
      <dgm:spPr>
        <a:xfrm>
          <a:off x="14669" y="803603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9FEEBF8-42AE-4ECA-97B3-221A387E0BCF}" type="pres">
      <dgm:prSet presAssocID="{A1EA616D-86F0-4BE3-87C5-95F65AB67D2D}" presName="c12" presStyleLbl="node1" presStyleIdx="11" presStyleCnt="19"/>
      <dgm:spPr>
        <a:xfrm>
          <a:off x="106839" y="941857"/>
          <a:ext cx="172426" cy="172426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002FB66-F34A-4AF2-AA9B-D6CD5DA0CD90}" type="pres">
      <dgm:prSet presAssocID="{A1EA616D-86F0-4BE3-87C5-95F65AB67D2D}" presName="c13" presStyleLbl="node1" presStyleIdx="12" presStyleCnt="19"/>
      <dgm:spPr>
        <a:xfrm>
          <a:off x="337263" y="1064750"/>
          <a:ext cx="250801" cy="250801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5F49850-F0A2-47CD-85EE-034DF3B4BE98}" type="pres">
      <dgm:prSet presAssocID="{A1EA616D-86F0-4BE3-87C5-95F65AB67D2D}" presName="c14" presStyleLbl="node1" presStyleIdx="13" presStyleCnt="19"/>
      <dgm:spPr>
        <a:xfrm>
          <a:off x="659856" y="1264450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65D6BEEA-1B73-44BB-A3E8-2E85C7DD6AEA}" type="pres">
      <dgm:prSet presAssocID="{A1EA616D-86F0-4BE3-87C5-95F65AB67D2D}" presName="c15" presStyleLbl="node1" presStyleIdx="14" presStyleCnt="19"/>
      <dgm:spPr>
        <a:xfrm>
          <a:off x="721302" y="1064750"/>
          <a:ext cx="172426" cy="172426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4FF38B60-5EE2-4641-BAF1-F75348FC4514}" type="pres">
      <dgm:prSet presAssocID="{A1EA616D-86F0-4BE3-87C5-95F65AB67D2D}" presName="c16" presStyleLbl="node1" presStyleIdx="15" presStyleCnt="19"/>
      <dgm:spPr>
        <a:xfrm>
          <a:off x="874918" y="1279812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0678C8B8-9480-4648-991D-6F61EF35010F}" type="pres">
      <dgm:prSet presAssocID="{A1EA616D-86F0-4BE3-87C5-95F65AB67D2D}" presName="c17" presStyleLbl="node1" presStyleIdx="16" presStyleCnt="19"/>
      <dgm:spPr>
        <a:xfrm>
          <a:off x="1013173" y="1034026"/>
          <a:ext cx="250801" cy="250801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0F9EE70-D5CD-4E95-8A83-C7D54A180EEB}" type="pres">
      <dgm:prSet presAssocID="{A1EA616D-86F0-4BE3-87C5-95F65AB67D2D}" presName="c18" presStyleLbl="node1" presStyleIdx="17" presStyleCnt="19"/>
      <dgm:spPr>
        <a:xfrm>
          <a:off x="1351128" y="972580"/>
          <a:ext cx="172426" cy="172426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59C4656B-61C9-497A-BA2D-48C3E37A157A}" type="pres">
      <dgm:prSet presAssocID="{D7CDF45F-FE33-4B13-91DB-5C3B23C4465D}" presName="chevronComposite1" presStyleCnt="0"/>
      <dgm:spPr/>
    </dgm:pt>
    <dgm:pt modelId="{4168B441-E8B3-431A-B23F-D172C3E4E7EC}" type="pres">
      <dgm:prSet presAssocID="{D7CDF45F-FE33-4B13-91DB-5C3B23C4465D}" presName="chevron1" presStyleLbl="sibTrans2D1" presStyleIdx="0" presStyleCnt="2"/>
      <dgm:spPr>
        <a:xfrm>
          <a:off x="1523554" y="250330"/>
          <a:ext cx="506390" cy="966755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706E1AB8-D3D2-41D0-AAD5-3176278C652B}" type="pres">
      <dgm:prSet presAssocID="{D7CDF45F-FE33-4B13-91DB-5C3B23C4465D}" presName="spChevron1" presStyleCnt="0"/>
      <dgm:spPr/>
    </dgm:pt>
    <dgm:pt modelId="{51EC160D-D533-4D35-B110-96763909D0D6}" type="pres">
      <dgm:prSet presAssocID="{D7CDF45F-FE33-4B13-91DB-5C3B23C4465D}" presName="overlap" presStyleCnt="0"/>
      <dgm:spPr/>
    </dgm:pt>
    <dgm:pt modelId="{482F750B-558C-4D02-A4A1-798A3AFC469E}" type="pres">
      <dgm:prSet presAssocID="{D7CDF45F-FE33-4B13-91DB-5C3B23C4465D}" presName="chevronComposite2" presStyleCnt="0"/>
      <dgm:spPr/>
    </dgm:pt>
    <dgm:pt modelId="{3E2452A7-EDE4-4297-B834-A34F756325C3}" type="pres">
      <dgm:prSet presAssocID="{D7CDF45F-FE33-4B13-91DB-5C3B23C4465D}" presName="chevron2" presStyleLbl="sibTrans2D1" presStyleIdx="1" presStyleCnt="2"/>
      <dgm:spPr>
        <a:xfrm>
          <a:off x="1937873" y="250330"/>
          <a:ext cx="506390" cy="966755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4A810EFD-FCEB-4BA1-9D74-8CBCAC52045B}" type="pres">
      <dgm:prSet presAssocID="{D7CDF45F-FE33-4B13-91DB-5C3B23C4465D}" presName="spChevron2" presStyleCnt="0"/>
      <dgm:spPr/>
    </dgm:pt>
    <dgm:pt modelId="{546EE415-B347-427C-ABD7-0BCBB6D54CFA}" type="pres">
      <dgm:prSet presAssocID="{8D1014C3-4B60-4249-9018-024C7CE19CD1}" presName="last" presStyleCnt="0"/>
      <dgm:spPr/>
    </dgm:pt>
    <dgm:pt modelId="{2FBC3735-657F-48B2-8CFE-8E399A24BA25}" type="pres">
      <dgm:prSet presAssocID="{8D1014C3-4B60-4249-9018-024C7CE19CD1}" presName="circleTx" presStyleLbl="node1" presStyleIdx="18" presStyleCnt="19"/>
      <dgm:spPr>
        <a:prstGeom prst="ellipse">
          <a:avLst/>
        </a:prstGeom>
      </dgm:spPr>
      <dgm:t>
        <a:bodyPr/>
        <a:lstStyle/>
        <a:p>
          <a:endParaRPr lang="fr-BE"/>
        </a:p>
      </dgm:t>
    </dgm:pt>
    <dgm:pt modelId="{C0DB4FFF-5591-4A27-B3B5-71CBF6BA3BBF}" type="pres">
      <dgm:prSet presAssocID="{8D1014C3-4B60-4249-9018-024C7CE19CD1}" presName="spN" presStyleCnt="0"/>
      <dgm:spPr/>
    </dgm:pt>
  </dgm:ptLst>
  <dgm:cxnLst>
    <dgm:cxn modelId="{67EF814B-BE37-40BC-8584-AF7BADC6E937}" type="presOf" srcId="{59B87DB8-922E-4F0A-BAED-633C848AB597}" destId="{A39825C8-4FAE-465B-8701-E906AAAC0399}" srcOrd="0" destOrd="0" presId="urn:microsoft.com/office/officeart/2009/3/layout/RandomtoResultProcess"/>
    <dgm:cxn modelId="{79E3CEEF-9132-4A80-9DE0-613A8FFC0274}" srcId="{59B87DB8-922E-4F0A-BAED-633C848AB597}" destId="{8D1014C3-4B60-4249-9018-024C7CE19CD1}" srcOrd="1" destOrd="0" parTransId="{1728EE23-02DD-4A38-9436-4ED2A9AD266D}" sibTransId="{E7298F3C-ADBA-41DC-867D-39E78559CF50}"/>
    <dgm:cxn modelId="{FE93C2E4-B77A-486D-AA9E-F397AB444342}" type="presOf" srcId="{A1EA616D-86F0-4BE3-87C5-95F65AB67D2D}" destId="{7C829402-71D9-40EE-896C-A4FA8054D8DE}" srcOrd="0" destOrd="0" presId="urn:microsoft.com/office/officeart/2009/3/layout/RandomtoResultProcess"/>
    <dgm:cxn modelId="{E2C5FDA8-0EDE-446E-8691-A370F9EFC3AC}" type="presOf" srcId="{8D1014C3-4B60-4249-9018-024C7CE19CD1}" destId="{2FBC3735-657F-48B2-8CFE-8E399A24BA25}" srcOrd="0" destOrd="0" presId="urn:microsoft.com/office/officeart/2009/3/layout/RandomtoResultProcess"/>
    <dgm:cxn modelId="{85DF9874-E80C-42D5-83BD-63330C25CE32}" srcId="{59B87DB8-922E-4F0A-BAED-633C848AB597}" destId="{A1EA616D-86F0-4BE3-87C5-95F65AB67D2D}" srcOrd="0" destOrd="0" parTransId="{D725B644-8C5C-4783-AADC-0B7261FABF71}" sibTransId="{D7CDF45F-FE33-4B13-91DB-5C3B23C4465D}"/>
    <dgm:cxn modelId="{ED99AF04-364B-4375-AC17-C21BA18D6066}" type="presParOf" srcId="{A39825C8-4FAE-465B-8701-E906AAAC0399}" destId="{8D92CB6B-430A-43DD-A107-FD1BC2C9143E}" srcOrd="0" destOrd="0" presId="urn:microsoft.com/office/officeart/2009/3/layout/RandomtoResultProcess"/>
    <dgm:cxn modelId="{16008775-5F7E-4340-ADAD-2FF51590E6C7}" type="presParOf" srcId="{8D92CB6B-430A-43DD-A107-FD1BC2C9143E}" destId="{7C829402-71D9-40EE-896C-A4FA8054D8DE}" srcOrd="0" destOrd="0" presId="urn:microsoft.com/office/officeart/2009/3/layout/RandomtoResultProcess"/>
    <dgm:cxn modelId="{C7099875-50EC-4523-95E7-CB9E75260AA8}" type="presParOf" srcId="{8D92CB6B-430A-43DD-A107-FD1BC2C9143E}" destId="{64655423-6972-431E-BE03-2B3D53B5CC0A}" srcOrd="1" destOrd="0" presId="urn:microsoft.com/office/officeart/2009/3/layout/RandomtoResultProcess"/>
    <dgm:cxn modelId="{AEDCF663-1C9D-4935-8531-7AD8C96521DB}" type="presParOf" srcId="{8D92CB6B-430A-43DD-A107-FD1BC2C9143E}" destId="{E363BFBC-E303-44F0-9AFD-0EF5EF0D26B2}" srcOrd="2" destOrd="0" presId="urn:microsoft.com/office/officeart/2009/3/layout/RandomtoResultProcess"/>
    <dgm:cxn modelId="{F2801D08-D39D-4DEE-845F-6EAEBF0365F5}" type="presParOf" srcId="{8D92CB6B-430A-43DD-A107-FD1BC2C9143E}" destId="{AC10F114-F838-4256-B06C-3FED77AA1002}" srcOrd="3" destOrd="0" presId="urn:microsoft.com/office/officeart/2009/3/layout/RandomtoResultProcess"/>
    <dgm:cxn modelId="{2D429FD2-FE62-4B97-A833-9E8665DC0F2E}" type="presParOf" srcId="{8D92CB6B-430A-43DD-A107-FD1BC2C9143E}" destId="{8A7C6BEB-A555-44EA-811F-E56FD8EFAC66}" srcOrd="4" destOrd="0" presId="urn:microsoft.com/office/officeart/2009/3/layout/RandomtoResultProcess"/>
    <dgm:cxn modelId="{0155A852-A3DC-4DCF-893F-374C454B664C}" type="presParOf" srcId="{8D92CB6B-430A-43DD-A107-FD1BC2C9143E}" destId="{E6104EA6-953C-40BC-AB88-23538E86CFCE}" srcOrd="5" destOrd="0" presId="urn:microsoft.com/office/officeart/2009/3/layout/RandomtoResultProcess"/>
    <dgm:cxn modelId="{5CFB1C71-4858-4BF8-9DE4-BB68A262FC97}" type="presParOf" srcId="{8D92CB6B-430A-43DD-A107-FD1BC2C9143E}" destId="{E10CD5A9-B774-467A-AAF0-EF0F557E448C}" srcOrd="6" destOrd="0" presId="urn:microsoft.com/office/officeart/2009/3/layout/RandomtoResultProcess"/>
    <dgm:cxn modelId="{900B4D7E-37B6-44DC-8D1C-D28B289B8B63}" type="presParOf" srcId="{8D92CB6B-430A-43DD-A107-FD1BC2C9143E}" destId="{FAF05679-29D5-496F-A191-D697BA0207DE}" srcOrd="7" destOrd="0" presId="urn:microsoft.com/office/officeart/2009/3/layout/RandomtoResultProcess"/>
    <dgm:cxn modelId="{95FB7ABC-80F1-4A22-BB81-56655757B555}" type="presParOf" srcId="{8D92CB6B-430A-43DD-A107-FD1BC2C9143E}" destId="{50E49B04-6762-49F7-B35C-C7BE5B99BD35}" srcOrd="8" destOrd="0" presId="urn:microsoft.com/office/officeart/2009/3/layout/RandomtoResultProcess"/>
    <dgm:cxn modelId="{49CCC828-254D-45AB-9188-36EF18CC3AA0}" type="presParOf" srcId="{8D92CB6B-430A-43DD-A107-FD1BC2C9143E}" destId="{DC9E0B91-CC68-4F51-84B5-EA94FD6EE8D6}" srcOrd="9" destOrd="0" presId="urn:microsoft.com/office/officeart/2009/3/layout/RandomtoResultProcess"/>
    <dgm:cxn modelId="{CC8BC825-7BB1-4B7E-AECF-10234493B6AB}" type="presParOf" srcId="{8D92CB6B-430A-43DD-A107-FD1BC2C9143E}" destId="{B3983BB9-7AA3-4433-A095-E9854DCB8DCB}" srcOrd="10" destOrd="0" presId="urn:microsoft.com/office/officeart/2009/3/layout/RandomtoResultProcess"/>
    <dgm:cxn modelId="{0051E12C-0EB4-48B1-A48C-E89ED6905334}" type="presParOf" srcId="{8D92CB6B-430A-43DD-A107-FD1BC2C9143E}" destId="{7F1F7253-DEF2-4270-BAB3-06B75F72EDA6}" srcOrd="11" destOrd="0" presId="urn:microsoft.com/office/officeart/2009/3/layout/RandomtoResultProcess"/>
    <dgm:cxn modelId="{08D5BF9C-38F4-46D7-895E-0FA4843AB943}" type="presParOf" srcId="{8D92CB6B-430A-43DD-A107-FD1BC2C9143E}" destId="{39FEEBF8-42AE-4ECA-97B3-221A387E0BCF}" srcOrd="12" destOrd="0" presId="urn:microsoft.com/office/officeart/2009/3/layout/RandomtoResultProcess"/>
    <dgm:cxn modelId="{F9E457B3-AE01-4330-8BC7-DB98739A66A0}" type="presParOf" srcId="{8D92CB6B-430A-43DD-A107-FD1BC2C9143E}" destId="{E002FB66-F34A-4AF2-AA9B-D6CD5DA0CD90}" srcOrd="13" destOrd="0" presId="urn:microsoft.com/office/officeart/2009/3/layout/RandomtoResultProcess"/>
    <dgm:cxn modelId="{589E8F56-32E7-4693-884C-88BFA259FBB9}" type="presParOf" srcId="{8D92CB6B-430A-43DD-A107-FD1BC2C9143E}" destId="{35F49850-F0A2-47CD-85EE-034DF3B4BE98}" srcOrd="14" destOrd="0" presId="urn:microsoft.com/office/officeart/2009/3/layout/RandomtoResultProcess"/>
    <dgm:cxn modelId="{54E5CA87-0A1E-455C-8A85-BE9AB0BFB4A2}" type="presParOf" srcId="{8D92CB6B-430A-43DD-A107-FD1BC2C9143E}" destId="{65D6BEEA-1B73-44BB-A3E8-2E85C7DD6AEA}" srcOrd="15" destOrd="0" presId="urn:microsoft.com/office/officeart/2009/3/layout/RandomtoResultProcess"/>
    <dgm:cxn modelId="{7AB7FC3C-5F8A-4DE1-A786-4B234898B2C4}" type="presParOf" srcId="{8D92CB6B-430A-43DD-A107-FD1BC2C9143E}" destId="{4FF38B60-5EE2-4641-BAF1-F75348FC4514}" srcOrd="16" destOrd="0" presId="urn:microsoft.com/office/officeart/2009/3/layout/RandomtoResultProcess"/>
    <dgm:cxn modelId="{68D9EC47-F167-4A97-8075-D54B3C368C44}" type="presParOf" srcId="{8D92CB6B-430A-43DD-A107-FD1BC2C9143E}" destId="{0678C8B8-9480-4648-991D-6F61EF35010F}" srcOrd="17" destOrd="0" presId="urn:microsoft.com/office/officeart/2009/3/layout/RandomtoResultProcess"/>
    <dgm:cxn modelId="{4D88A678-F48A-49D5-BA2C-D67F91B72441}" type="presParOf" srcId="{8D92CB6B-430A-43DD-A107-FD1BC2C9143E}" destId="{30F9EE70-D5CD-4E95-8A83-C7D54A180EEB}" srcOrd="18" destOrd="0" presId="urn:microsoft.com/office/officeart/2009/3/layout/RandomtoResultProcess"/>
    <dgm:cxn modelId="{6A71B737-41F3-4F4D-AD3C-3D1B6CE25C15}" type="presParOf" srcId="{A39825C8-4FAE-465B-8701-E906AAAC0399}" destId="{59C4656B-61C9-497A-BA2D-48C3E37A157A}" srcOrd="1" destOrd="0" presId="urn:microsoft.com/office/officeart/2009/3/layout/RandomtoResultProcess"/>
    <dgm:cxn modelId="{F826E3BF-D9F6-4557-BC92-1ACB75FFAB6D}" type="presParOf" srcId="{59C4656B-61C9-497A-BA2D-48C3E37A157A}" destId="{4168B441-E8B3-431A-B23F-D172C3E4E7EC}" srcOrd="0" destOrd="0" presId="urn:microsoft.com/office/officeart/2009/3/layout/RandomtoResultProcess"/>
    <dgm:cxn modelId="{0CDCFD3D-86C1-4727-9135-232C7DBCEB0F}" type="presParOf" srcId="{59C4656B-61C9-497A-BA2D-48C3E37A157A}" destId="{706E1AB8-D3D2-41D0-AAD5-3176278C652B}" srcOrd="1" destOrd="0" presId="urn:microsoft.com/office/officeart/2009/3/layout/RandomtoResultProcess"/>
    <dgm:cxn modelId="{0CC651BC-9AF8-40E8-8F3D-B12FDFB683A0}" type="presParOf" srcId="{A39825C8-4FAE-465B-8701-E906AAAC0399}" destId="{51EC160D-D533-4D35-B110-96763909D0D6}" srcOrd="2" destOrd="0" presId="urn:microsoft.com/office/officeart/2009/3/layout/RandomtoResultProcess"/>
    <dgm:cxn modelId="{6EC3B676-918D-45A3-AB8D-129E153B80C7}" type="presParOf" srcId="{A39825C8-4FAE-465B-8701-E906AAAC0399}" destId="{482F750B-558C-4D02-A4A1-798A3AFC469E}" srcOrd="3" destOrd="0" presId="urn:microsoft.com/office/officeart/2009/3/layout/RandomtoResultProcess"/>
    <dgm:cxn modelId="{BE73B5B1-D316-4F07-888E-A97E8B23AB77}" type="presParOf" srcId="{482F750B-558C-4D02-A4A1-798A3AFC469E}" destId="{3E2452A7-EDE4-4297-B834-A34F756325C3}" srcOrd="0" destOrd="0" presId="urn:microsoft.com/office/officeart/2009/3/layout/RandomtoResultProcess"/>
    <dgm:cxn modelId="{31428E2E-7EF4-467D-8B5D-89AA341F6D42}" type="presParOf" srcId="{482F750B-558C-4D02-A4A1-798A3AFC469E}" destId="{4A810EFD-FCEB-4BA1-9D74-8CBCAC52045B}" srcOrd="1" destOrd="0" presId="urn:microsoft.com/office/officeart/2009/3/layout/RandomtoResultProcess"/>
    <dgm:cxn modelId="{4A027F18-96AD-4119-A621-D65BD05FF558}" type="presParOf" srcId="{A39825C8-4FAE-465B-8701-E906AAAC0399}" destId="{546EE415-B347-427C-ABD7-0BCBB6D54CFA}" srcOrd="4" destOrd="0" presId="urn:microsoft.com/office/officeart/2009/3/layout/RandomtoResultProcess"/>
    <dgm:cxn modelId="{8EBD2BB4-A7AA-4918-B171-2D729119184A}" type="presParOf" srcId="{546EE415-B347-427C-ABD7-0BCBB6D54CFA}" destId="{2FBC3735-657F-48B2-8CFE-8E399A24BA25}" srcOrd="0" destOrd="0" presId="urn:microsoft.com/office/officeart/2009/3/layout/RandomtoResultProcess"/>
    <dgm:cxn modelId="{1F0082C3-BA4E-4E5B-9E5D-4426467E5524}" type="presParOf" srcId="{546EE415-B347-427C-ABD7-0BCBB6D54CFA}" destId="{C0DB4FFF-5591-4A27-B3B5-71CBF6BA3BBF}" srcOrd="1" destOrd="0" presId="urn:microsoft.com/office/officeart/2009/3/layout/RandomtoResultProcess"/>
  </dgm:cxnLst>
  <dgm:bg>
    <a:solidFill>
      <a:srgbClr val="FFFF99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29402-71D9-40EE-896C-A4FA8054D8DE}">
      <dsp:nvSpPr>
        <dsp:cNvPr id="0" name=""/>
        <dsp:cNvSpPr/>
      </dsp:nvSpPr>
      <dsp:spPr>
        <a:xfrm>
          <a:off x="1717247" y="835583"/>
          <a:ext cx="2258421" cy="744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BE" sz="18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rebuchet MS" panose="020B0603020202020204" pitchFamily="34" charset="0"/>
              <a:ea typeface="+mn-ea"/>
              <a:cs typeface="+mn-cs"/>
            </a:rPr>
            <a:t>ACCUEIL PETITE ENFANCE</a:t>
          </a:r>
          <a:endParaRPr lang="fr-BE" sz="18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/>
            <a:latin typeface="Trebuchet MS" panose="020B0603020202020204" pitchFamily="34" charset="0"/>
            <a:ea typeface="+mn-ea"/>
            <a:cs typeface="+mn-cs"/>
          </a:endParaRPr>
        </a:p>
      </dsp:txBody>
      <dsp:txXfrm>
        <a:off x="1717247" y="835583"/>
        <a:ext cx="2258421" cy="744252"/>
      </dsp:txXfrm>
    </dsp:sp>
    <dsp:sp modelId="{64655423-6972-431E-BE03-2B3D53B5CC0A}">
      <dsp:nvSpPr>
        <dsp:cNvPr id="0" name=""/>
        <dsp:cNvSpPr/>
      </dsp:nvSpPr>
      <dsp:spPr>
        <a:xfrm>
          <a:off x="1662534" y="600535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63BFBC-E303-44F0-9AFD-0EF5EF0D26B2}">
      <dsp:nvSpPr>
        <dsp:cNvPr id="0" name=""/>
        <dsp:cNvSpPr/>
      </dsp:nvSpPr>
      <dsp:spPr>
        <a:xfrm>
          <a:off x="1788287" y="349029"/>
          <a:ext cx="179647" cy="179647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10F114-F838-4256-B06C-3FED77AA1002}">
      <dsp:nvSpPr>
        <dsp:cNvPr id="0" name=""/>
        <dsp:cNvSpPr/>
      </dsp:nvSpPr>
      <dsp:spPr>
        <a:xfrm>
          <a:off x="2090094" y="399330"/>
          <a:ext cx="282302" cy="28230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7C6BEB-A555-44EA-811F-E56FD8EFAC66}">
      <dsp:nvSpPr>
        <dsp:cNvPr id="0" name=""/>
        <dsp:cNvSpPr/>
      </dsp:nvSpPr>
      <dsp:spPr>
        <a:xfrm>
          <a:off x="2341600" y="122673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104EA6-953C-40BC-AB88-23538E86CFCE}">
      <dsp:nvSpPr>
        <dsp:cNvPr id="0" name=""/>
        <dsp:cNvSpPr/>
      </dsp:nvSpPr>
      <dsp:spPr>
        <a:xfrm>
          <a:off x="2668558" y="22071"/>
          <a:ext cx="179647" cy="179647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0CD5A9-B774-467A-AAF0-EF0F557E448C}">
      <dsp:nvSpPr>
        <dsp:cNvPr id="0" name=""/>
        <dsp:cNvSpPr/>
      </dsp:nvSpPr>
      <dsp:spPr>
        <a:xfrm>
          <a:off x="3070968" y="198125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F05679-29D5-496F-A191-D697BA0207DE}">
      <dsp:nvSpPr>
        <dsp:cNvPr id="0" name=""/>
        <dsp:cNvSpPr/>
      </dsp:nvSpPr>
      <dsp:spPr>
        <a:xfrm>
          <a:off x="3322474" y="323878"/>
          <a:ext cx="282302" cy="28230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E49B04-6762-49F7-B35C-C7BE5B99BD35}">
      <dsp:nvSpPr>
        <dsp:cNvPr id="0" name=""/>
        <dsp:cNvSpPr/>
      </dsp:nvSpPr>
      <dsp:spPr>
        <a:xfrm>
          <a:off x="3674583" y="600535"/>
          <a:ext cx="179647" cy="179647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9E0B91-CC68-4F51-84B5-EA94FD6EE8D6}">
      <dsp:nvSpPr>
        <dsp:cNvPr id="0" name=""/>
        <dsp:cNvSpPr/>
      </dsp:nvSpPr>
      <dsp:spPr>
        <a:xfrm>
          <a:off x="3825486" y="877192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983BB9-7AA3-4433-A095-E9854DCB8DCB}">
      <dsp:nvSpPr>
        <dsp:cNvPr id="0" name=""/>
        <dsp:cNvSpPr/>
      </dsp:nvSpPr>
      <dsp:spPr>
        <a:xfrm>
          <a:off x="2517655" y="349029"/>
          <a:ext cx="461949" cy="461949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1F7253-DEF2-4270-BAB3-06B75F72EDA6}">
      <dsp:nvSpPr>
        <dsp:cNvPr id="0" name=""/>
        <dsp:cNvSpPr/>
      </dsp:nvSpPr>
      <dsp:spPr>
        <a:xfrm>
          <a:off x="1536781" y="1304752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FEEBF8-42AE-4ECA-97B3-221A387E0BCF}">
      <dsp:nvSpPr>
        <dsp:cNvPr id="0" name=""/>
        <dsp:cNvSpPr/>
      </dsp:nvSpPr>
      <dsp:spPr>
        <a:xfrm>
          <a:off x="1687685" y="1531107"/>
          <a:ext cx="282302" cy="28230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02FB66-F34A-4AF2-AA9B-D6CD5DA0CD90}">
      <dsp:nvSpPr>
        <dsp:cNvPr id="0" name=""/>
        <dsp:cNvSpPr/>
      </dsp:nvSpPr>
      <dsp:spPr>
        <a:xfrm>
          <a:off x="2064944" y="1732312"/>
          <a:ext cx="410622" cy="41062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F49850-F0A2-47CD-85EE-034DF3B4BE98}">
      <dsp:nvSpPr>
        <dsp:cNvPr id="0" name=""/>
        <dsp:cNvSpPr/>
      </dsp:nvSpPr>
      <dsp:spPr>
        <a:xfrm>
          <a:off x="2593106" y="2059270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D6BEEA-1B73-44BB-A3E8-2E85C7DD6AEA}">
      <dsp:nvSpPr>
        <dsp:cNvPr id="0" name=""/>
        <dsp:cNvSpPr/>
      </dsp:nvSpPr>
      <dsp:spPr>
        <a:xfrm>
          <a:off x="2693709" y="1732312"/>
          <a:ext cx="282302" cy="282302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F38B60-5EE2-4641-BAF1-F75348FC4514}">
      <dsp:nvSpPr>
        <dsp:cNvPr id="0" name=""/>
        <dsp:cNvSpPr/>
      </dsp:nvSpPr>
      <dsp:spPr>
        <a:xfrm>
          <a:off x="2945215" y="2084421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78C8B8-9480-4648-991D-6F61EF35010F}">
      <dsp:nvSpPr>
        <dsp:cNvPr id="0" name=""/>
        <dsp:cNvSpPr/>
      </dsp:nvSpPr>
      <dsp:spPr>
        <a:xfrm>
          <a:off x="3171570" y="1682011"/>
          <a:ext cx="410622" cy="41062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F9EE70-D5CD-4E95-8A83-C7D54A180EEB}">
      <dsp:nvSpPr>
        <dsp:cNvPr id="0" name=""/>
        <dsp:cNvSpPr/>
      </dsp:nvSpPr>
      <dsp:spPr>
        <a:xfrm>
          <a:off x="3724884" y="1581409"/>
          <a:ext cx="282302" cy="28230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68B441-E8B3-431A-B23F-D172C3E4E7EC}">
      <dsp:nvSpPr>
        <dsp:cNvPr id="0" name=""/>
        <dsp:cNvSpPr/>
      </dsp:nvSpPr>
      <dsp:spPr>
        <a:xfrm>
          <a:off x="4007187" y="398912"/>
          <a:ext cx="829082" cy="1582809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2452A7-EDE4-4297-B834-A34F756325C3}">
      <dsp:nvSpPr>
        <dsp:cNvPr id="0" name=""/>
        <dsp:cNvSpPr/>
      </dsp:nvSpPr>
      <dsp:spPr>
        <a:xfrm>
          <a:off x="4685527" y="398912"/>
          <a:ext cx="829082" cy="1582809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BC3735-657F-48B2-8CFE-8E399A24BA25}">
      <dsp:nvSpPr>
        <dsp:cNvPr id="0" name=""/>
        <dsp:cNvSpPr/>
      </dsp:nvSpPr>
      <dsp:spPr>
        <a:xfrm>
          <a:off x="5605056" y="268105"/>
          <a:ext cx="1921965" cy="192196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REFORME</a:t>
          </a:r>
        </a:p>
      </dsp:txBody>
      <dsp:txXfrm>
        <a:off x="5886521" y="549570"/>
        <a:ext cx="1359035" cy="1359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FA18DED7-8DE4-4638-A361-D62377BB306B}" type="datetimeFigureOut">
              <a:rPr lang="fr-BE" smtClean="0"/>
              <a:t>04-12-19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948EA49C-CDFF-4D02-8C37-9542ED3DFB9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58484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41A85CFA-FBF3-4C8C-8FD2-1F1CF0EF2A46}" type="datetimeFigureOut">
              <a:rPr lang="fr-BE" smtClean="0"/>
              <a:t>04-12-19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850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231D7BB9-2F5B-41A9-880E-0FB6749D64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4492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150" indent="-30198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922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091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260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429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598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767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936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338" fontAlgn="base">
              <a:spcBef>
                <a:spcPct val="0"/>
              </a:spcBef>
              <a:spcAft>
                <a:spcPct val="0"/>
              </a:spcAft>
              <a:defRPr/>
            </a:pPr>
            <a:fld id="{CFD6A853-8C0C-4ADD-A958-46D188D4C1F1}" type="slidenum">
              <a:rPr lang="fr-FR" altLang="fr-FR">
                <a:solidFill>
                  <a:srgbClr val="000000"/>
                </a:solidFill>
              </a:rPr>
              <a:pPr defTabSz="966338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1252538"/>
            <a:ext cx="4508500" cy="3382962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883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D7BB9-2F5B-41A9-880E-0FB6749D64D6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1959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D7BB9-2F5B-41A9-880E-0FB6749D64D6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94047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hyperlink" Target="Pr&#233;sentation%20CA/2016-12/Annexe%20DAPECA20162112-Note%20d'orientation.pdf" TargetMode="Externa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17666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27011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72301" y="620713"/>
            <a:ext cx="2171700" cy="550545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1" y="620713"/>
            <a:ext cx="6362700" cy="5505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3140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12242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que 3">
            <a:hlinkClick r:id="rId2" action="ppaction://hlinkfile"/>
            <a:extLst/>
          </p:cNvPr>
          <p:cNvSpPr/>
          <p:nvPr userDrawn="1"/>
        </p:nvSpPr>
        <p:spPr bwMode="auto">
          <a:xfrm>
            <a:off x="6978197" y="6237312"/>
            <a:ext cx="394344" cy="394344"/>
          </a:xfrm>
          <a:prstGeom prst="bevel">
            <a:avLst/>
          </a:prstGeom>
          <a:solidFill>
            <a:schemeClr val="accent1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anchor="ctr"/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 dirty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16415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08879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87302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58190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444660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9631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5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304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04643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fr-BE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077842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7027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72301" y="620713"/>
            <a:ext cx="2171700" cy="550545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1" y="620713"/>
            <a:ext cx="6362700" cy="5505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723655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2040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99049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90746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23852" y="5013326"/>
            <a:ext cx="2562225" cy="85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038476" y="5013326"/>
            <a:ext cx="2563813" cy="85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1865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31176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01641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24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523274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22391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859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95008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283076" y="3860800"/>
            <a:ext cx="1319213" cy="20066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23852" y="3860800"/>
            <a:ext cx="3806825" cy="20066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081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020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13821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548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626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5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92175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fr-BE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2262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0717"/>
            <a:ext cx="8229600" cy="433387"/>
          </a:xfrm>
          <a:prstGeom prst="rect">
            <a:avLst/>
          </a:prstGeom>
          <a:solidFill>
            <a:srgbClr val="0096D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18847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0717"/>
            <a:ext cx="8229600" cy="433387"/>
          </a:xfrm>
          <a:prstGeom prst="rect">
            <a:avLst/>
          </a:prstGeom>
          <a:solidFill>
            <a:srgbClr val="0096D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31073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3860800"/>
            <a:ext cx="52673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Présentation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5013325"/>
            <a:ext cx="5278438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Présentation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1658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600" b="0">
                <a:solidFill>
                  <a:schemeClr val="bg2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518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 b="1">
          <a:solidFill>
            <a:srgbClr val="E2003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23854" y="4581526"/>
            <a:ext cx="6480175" cy="1079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fr-FR" altLang="fr-FR" sz="2000" dirty="0" smtClean="0">
                <a:solidFill>
                  <a:srgbClr val="C00000"/>
                </a:solidFill>
              </a:rPr>
              <a:t>Objectifs opérationnels de </a:t>
            </a:r>
            <a:r>
              <a:rPr lang="fr-FR" altLang="fr-FR" sz="2000" dirty="0" smtClean="0">
                <a:solidFill>
                  <a:srgbClr val="C00000"/>
                </a:solidFill>
              </a:rPr>
              <a:t>la </a:t>
            </a:r>
            <a:r>
              <a:rPr lang="fr-FR" altLang="fr-FR" sz="2000" dirty="0" smtClean="0">
                <a:solidFill>
                  <a:srgbClr val="C00000"/>
                </a:solidFill>
              </a:rPr>
              <a:t>réforme</a:t>
            </a:r>
          </a:p>
          <a:p>
            <a:pPr algn="l" eaLnBrk="1" hangingPunct="1"/>
            <a:r>
              <a:rPr lang="fr-FR" altLang="fr-FR" sz="2000" dirty="0" smtClean="0">
                <a:solidFill>
                  <a:srgbClr val="C00000"/>
                </a:solidFill>
              </a:rPr>
              <a:t>Présentation et illustrations</a:t>
            </a:r>
            <a:endParaRPr lang="fr-FR" altLang="fr-FR" sz="2000" dirty="0" smtClean="0">
              <a:solidFill>
                <a:srgbClr val="C00000"/>
              </a:solidFill>
            </a:endParaRPr>
          </a:p>
        </p:txBody>
      </p:sp>
      <p:graphicFrame>
        <p:nvGraphicFramePr>
          <p:cNvPr id="5" name="Diagramme 4">
            <a:extLst/>
          </p:cNvPr>
          <p:cNvGraphicFramePr/>
          <p:nvPr>
            <p:extLst>
              <p:ext uri="{D42A27DB-BD31-4B8C-83A1-F6EECF244321}">
                <p14:modId xmlns:p14="http://schemas.microsoft.com/office/powerpoint/2010/main" val="2052327183"/>
              </p:ext>
            </p:extLst>
          </p:nvPr>
        </p:nvGraphicFramePr>
        <p:xfrm>
          <a:off x="0" y="1668656"/>
          <a:ext cx="9154248" cy="2286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805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Focus : </a:t>
            </a:r>
            <a:r>
              <a:rPr lang="fr-BE" dirty="0"/>
              <a:t>é</a:t>
            </a:r>
            <a:r>
              <a:rPr lang="fr-BE" dirty="0" smtClean="0"/>
              <a:t>volution des formations initiales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927" y="1069989"/>
            <a:ext cx="8756073" cy="542042"/>
          </a:xfrm>
        </p:spPr>
        <p:txBody>
          <a:bodyPr/>
          <a:lstStyle/>
          <a:p>
            <a:pPr marL="0" indent="0" algn="ctr">
              <a:buNone/>
            </a:pPr>
            <a:r>
              <a:rPr lang="fr-BE" sz="2800" dirty="0" smtClean="0">
                <a:latin typeface="+mj-lt"/>
              </a:rPr>
              <a:t>Les nouvelles qualifications à partir du 01/01/2020.</a:t>
            </a:r>
          </a:p>
          <a:p>
            <a:pPr algn="ctr"/>
            <a:endParaRPr lang="fr-BE" sz="2800" dirty="0" smtClean="0">
              <a:latin typeface="+mj-lt"/>
            </a:endParaRPr>
          </a:p>
          <a:p>
            <a:pPr marL="0" indent="0" algn="ctr">
              <a:buNone/>
            </a:pPr>
            <a:endParaRPr lang="fr-BE" dirty="0" smtClean="0"/>
          </a:p>
          <a:p>
            <a:pPr marL="457188" lvl="1" indent="0" algn="ctr">
              <a:buNone/>
            </a:pPr>
            <a:endParaRPr lang="fr-BE" dirty="0" smtClean="0"/>
          </a:p>
          <a:p>
            <a:pPr marL="0" indent="0" algn="ctr">
              <a:buNone/>
            </a:pPr>
            <a:endParaRPr lang="fr-BE" dirty="0"/>
          </a:p>
        </p:txBody>
      </p:sp>
      <p:sp>
        <p:nvSpPr>
          <p:cNvPr id="4" name="ZoneTexte 3"/>
          <p:cNvSpPr txBox="1"/>
          <p:nvPr/>
        </p:nvSpPr>
        <p:spPr>
          <a:xfrm>
            <a:off x="258617" y="1682939"/>
            <a:ext cx="3472873" cy="203132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b="1" dirty="0" smtClean="0">
                <a:latin typeface="+mj-lt"/>
              </a:rPr>
              <a:t>Principes généraux</a:t>
            </a:r>
          </a:p>
          <a:p>
            <a:r>
              <a:rPr lang="fr-BE" dirty="0" smtClean="0">
                <a:latin typeface="+mj-lt"/>
              </a:rPr>
              <a:t>1° Trois </a:t>
            </a:r>
            <a:r>
              <a:rPr lang="fr-BE" dirty="0">
                <a:latin typeface="+mj-lt"/>
              </a:rPr>
              <a:t>fonctions : </a:t>
            </a:r>
            <a:r>
              <a:rPr lang="fr-BE" dirty="0" smtClean="0">
                <a:latin typeface="+mj-lt"/>
              </a:rPr>
              <a:t>direction </a:t>
            </a:r>
            <a:r>
              <a:rPr lang="fr-BE" dirty="0">
                <a:latin typeface="+mj-lt"/>
              </a:rPr>
              <a:t>– encadrement </a:t>
            </a:r>
            <a:r>
              <a:rPr lang="fr-BE" dirty="0" err="1">
                <a:latin typeface="+mj-lt"/>
              </a:rPr>
              <a:t>psycho-médico-social</a:t>
            </a:r>
            <a:r>
              <a:rPr lang="fr-BE" dirty="0">
                <a:latin typeface="+mj-lt"/>
              </a:rPr>
              <a:t> – accueil des enfants</a:t>
            </a:r>
            <a:r>
              <a:rPr lang="fr-BE" dirty="0" smtClean="0">
                <a:latin typeface="+mj-lt"/>
              </a:rPr>
              <a:t>.</a:t>
            </a:r>
          </a:p>
          <a:p>
            <a:r>
              <a:rPr lang="fr-BE" dirty="0" smtClean="0">
                <a:latin typeface="+mj-lt"/>
              </a:rPr>
              <a:t>2° La </a:t>
            </a:r>
            <a:r>
              <a:rPr lang="fr-BE" dirty="0">
                <a:latin typeface="+mj-lt"/>
              </a:rPr>
              <a:t>qualification pour une des fonctions vaux pour tous les milieux d’accueil</a:t>
            </a:r>
            <a:r>
              <a:rPr lang="fr-BE" dirty="0" smtClean="0">
                <a:latin typeface="+mj-lt"/>
              </a:rPr>
              <a:t>.</a:t>
            </a:r>
            <a:endParaRPr lang="fr-BE" dirty="0">
              <a:latin typeface="+mj-lt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953163" y="1544439"/>
            <a:ext cx="5033817" cy="230832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b="1" dirty="0" smtClean="0">
                <a:latin typeface="+mj-lt"/>
              </a:rPr>
              <a:t>Personnel d’accueil des enfants </a:t>
            </a:r>
            <a:r>
              <a:rPr lang="fr-BE" b="1" dirty="0" smtClean="0">
                <a:latin typeface="+mj-lt"/>
              </a:rPr>
              <a:t>:  </a:t>
            </a:r>
            <a:r>
              <a:rPr lang="fr-BE" b="1" dirty="0" smtClean="0">
                <a:latin typeface="+mj-lt"/>
              </a:rPr>
              <a:t>CESS +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dirty="0" smtClean="0">
                <a:latin typeface="+mj-lt"/>
              </a:rPr>
              <a:t>Certificat </a:t>
            </a:r>
            <a:r>
              <a:rPr lang="fr-BE" dirty="0" err="1" smtClean="0">
                <a:latin typeface="+mj-lt"/>
              </a:rPr>
              <a:t>qualif</a:t>
            </a:r>
            <a:r>
              <a:rPr lang="fr-BE" dirty="0" smtClean="0">
                <a:latin typeface="+mj-lt"/>
              </a:rPr>
              <a:t> </a:t>
            </a:r>
            <a:r>
              <a:rPr lang="fr-BE" dirty="0">
                <a:latin typeface="+mj-lt"/>
              </a:rPr>
              <a:t>puériculteur-</a:t>
            </a:r>
            <a:r>
              <a:rPr lang="fr-BE" dirty="0" err="1">
                <a:latin typeface="+mj-lt"/>
              </a:rPr>
              <a:t>trice</a:t>
            </a:r>
            <a:endParaRPr lang="fr-BE" sz="24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dirty="0">
                <a:latin typeface="+mj-lt"/>
              </a:rPr>
              <a:t>Certificat </a:t>
            </a:r>
            <a:r>
              <a:rPr lang="fr-BE" dirty="0" err="1" smtClean="0">
                <a:latin typeface="+mj-lt"/>
              </a:rPr>
              <a:t>qualif</a:t>
            </a:r>
            <a:r>
              <a:rPr lang="fr-BE" dirty="0" smtClean="0">
                <a:latin typeface="+mj-lt"/>
              </a:rPr>
              <a:t> </a:t>
            </a:r>
            <a:r>
              <a:rPr lang="fr-BE" dirty="0">
                <a:latin typeface="+mj-lt"/>
              </a:rPr>
              <a:t>auxiliaire de l’enfance</a:t>
            </a:r>
            <a:endParaRPr lang="fr-BE" sz="24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dirty="0">
                <a:latin typeface="+mj-lt"/>
              </a:rPr>
              <a:t>Certificat </a:t>
            </a:r>
            <a:r>
              <a:rPr lang="fr-BE" dirty="0" err="1" smtClean="0">
                <a:latin typeface="+mj-lt"/>
              </a:rPr>
              <a:t>qualif</a:t>
            </a:r>
            <a:r>
              <a:rPr lang="fr-BE" dirty="0" smtClean="0">
                <a:latin typeface="+mj-lt"/>
              </a:rPr>
              <a:t>. éducateur-</a:t>
            </a:r>
            <a:r>
              <a:rPr lang="fr-BE" dirty="0" err="1" smtClean="0">
                <a:latin typeface="+mj-lt"/>
              </a:rPr>
              <a:t>trice</a:t>
            </a:r>
            <a:endParaRPr lang="fr-BE" sz="24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dirty="0" smtClean="0">
                <a:latin typeface="+mj-lt"/>
              </a:rPr>
              <a:t>Certificat </a:t>
            </a:r>
            <a:r>
              <a:rPr lang="fr-BE" dirty="0" err="1" smtClean="0">
                <a:latin typeface="+mj-lt"/>
              </a:rPr>
              <a:t>qualif</a:t>
            </a:r>
            <a:r>
              <a:rPr lang="fr-BE" dirty="0" smtClean="0">
                <a:latin typeface="+mj-lt"/>
              </a:rPr>
              <a:t>. Agent(e</a:t>
            </a:r>
            <a:r>
              <a:rPr lang="fr-BE" dirty="0">
                <a:latin typeface="+mj-lt"/>
              </a:rPr>
              <a:t>) d’éducation</a:t>
            </a:r>
            <a:endParaRPr lang="fr-BE" sz="24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dirty="0" smtClean="0">
                <a:latin typeface="+mj-lt"/>
              </a:rPr>
              <a:t>Accueillant(e</a:t>
            </a:r>
            <a:r>
              <a:rPr lang="fr-BE" dirty="0">
                <a:latin typeface="+mj-lt"/>
              </a:rPr>
              <a:t>) </a:t>
            </a:r>
            <a:r>
              <a:rPr lang="fr-BE" dirty="0" smtClean="0">
                <a:latin typeface="+mj-lt"/>
              </a:rPr>
              <a:t>d’enfants </a:t>
            </a:r>
            <a:r>
              <a:rPr lang="fr-BE" dirty="0" smtClean="0">
                <a:latin typeface="+mj-lt"/>
              </a:rPr>
              <a:t>IFAPME/EFPME (</a:t>
            </a:r>
            <a:r>
              <a:rPr lang="fr-BE" dirty="0" err="1" smtClean="0">
                <a:latin typeface="+mj-lt"/>
              </a:rPr>
              <a:t>assimiliation</a:t>
            </a:r>
            <a:r>
              <a:rPr lang="fr-BE" dirty="0" smtClean="0">
                <a:latin typeface="+mj-lt"/>
              </a:rPr>
              <a:t> pour directeur maison d’enfant)</a:t>
            </a:r>
            <a:endParaRPr lang="fr-BE" dirty="0" smtClean="0">
              <a:latin typeface="+mj-lt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1598" y="3801724"/>
            <a:ext cx="4368801" cy="2862322"/>
          </a:xfrm>
          <a:prstGeom prst="rect">
            <a:avLst/>
          </a:prstGeom>
          <a:solidFill>
            <a:srgbClr val="CC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b="1" dirty="0" smtClean="0">
                <a:latin typeface="+mj-lt"/>
              </a:rPr>
              <a:t>Personnel </a:t>
            </a:r>
            <a:r>
              <a:rPr lang="fr-BE" b="1" dirty="0" err="1" smtClean="0">
                <a:latin typeface="+mj-lt"/>
              </a:rPr>
              <a:t>psycho-médico-social</a:t>
            </a:r>
            <a:r>
              <a:rPr lang="fr-BE" b="1" dirty="0" smtClean="0">
                <a:latin typeface="+mj-lt"/>
              </a:rPr>
              <a:t> (PMS)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BE" dirty="0">
                <a:latin typeface="+mj-lt"/>
              </a:rPr>
              <a:t>Bachelier en psychologie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BE" dirty="0">
                <a:latin typeface="+mj-lt"/>
              </a:rPr>
              <a:t>Bachelier Assistant Social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BE" dirty="0" smtClean="0">
                <a:latin typeface="+mj-lt"/>
              </a:rPr>
              <a:t>Bachelier soins infirmiers/</a:t>
            </a:r>
            <a:r>
              <a:rPr lang="fr-BE" dirty="0" err="1" smtClean="0">
                <a:latin typeface="+mj-lt"/>
              </a:rPr>
              <a:t>infir</a:t>
            </a:r>
            <a:r>
              <a:rPr lang="fr-BE" dirty="0" smtClean="0">
                <a:latin typeface="+mj-lt"/>
              </a:rPr>
              <a:t>. </a:t>
            </a:r>
            <a:r>
              <a:rPr lang="fr-BE" dirty="0" err="1" smtClean="0">
                <a:latin typeface="+mj-lt"/>
              </a:rPr>
              <a:t>Resp</a:t>
            </a:r>
            <a:r>
              <a:rPr lang="fr-BE" dirty="0" smtClean="0">
                <a:latin typeface="+mj-lt"/>
              </a:rPr>
              <a:t> des soins généraux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BE" dirty="0" smtClean="0">
                <a:latin typeface="+mj-lt"/>
              </a:rPr>
              <a:t>Master </a:t>
            </a:r>
            <a:r>
              <a:rPr lang="fr-BE" dirty="0">
                <a:latin typeface="+mj-lt"/>
              </a:rPr>
              <a:t>en sciences psychologiques et/ou de l’éducation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BE" dirty="0">
                <a:latin typeface="+mj-lt"/>
              </a:rPr>
              <a:t>Master en ingénierie et action sociale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>
                <a:latin typeface="+mj-lt"/>
              </a:rPr>
              <a:t>Master en sciences de la santé </a:t>
            </a:r>
            <a:r>
              <a:rPr lang="fr-BE" dirty="0" smtClean="0">
                <a:latin typeface="+mj-lt"/>
              </a:rPr>
              <a:t>publique</a:t>
            </a:r>
            <a:endParaRPr lang="fr-BE" b="1" dirty="0" smtClean="0"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599709" y="3801724"/>
            <a:ext cx="4387271" cy="2862322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b="1" dirty="0" smtClean="0">
                <a:latin typeface="+mj-lt"/>
              </a:rPr>
              <a:t>Personnel de direction</a:t>
            </a:r>
          </a:p>
          <a:p>
            <a:r>
              <a:rPr lang="fr-BE" b="1" dirty="0" smtClean="0">
                <a:latin typeface="+mj-lt"/>
              </a:rPr>
              <a:t>Crèche de 14 places </a:t>
            </a:r>
            <a:r>
              <a:rPr lang="fr-BE" dirty="0" smtClean="0">
                <a:latin typeface="+mj-lt"/>
              </a:rPr>
              <a:t>: idem PMS</a:t>
            </a:r>
          </a:p>
          <a:p>
            <a:r>
              <a:rPr lang="fr-BE" b="1" dirty="0" smtClean="0">
                <a:latin typeface="+mj-lt"/>
              </a:rPr>
              <a:t>Autre crèches </a:t>
            </a:r>
            <a:r>
              <a:rPr lang="fr-BE" dirty="0" smtClean="0">
                <a:latin typeface="+mj-lt"/>
              </a:rPr>
              <a:t>: formation de niveau supérieur à orientation psycho-</a:t>
            </a:r>
            <a:r>
              <a:rPr lang="fr-BE" dirty="0" err="1" smtClean="0">
                <a:latin typeface="+mj-lt"/>
              </a:rPr>
              <a:t>péda</a:t>
            </a:r>
            <a:r>
              <a:rPr lang="fr-BE" dirty="0" smtClean="0">
                <a:latin typeface="+mj-lt"/>
              </a:rPr>
              <a:t>/de santé ou sociale.</a:t>
            </a:r>
          </a:p>
          <a:p>
            <a:r>
              <a:rPr lang="fr-BE" b="1" dirty="0" smtClean="0">
                <a:latin typeface="+mj-lt"/>
              </a:rPr>
              <a:t>+ formation complémentaire </a:t>
            </a:r>
            <a:r>
              <a:rPr lang="fr-BE" dirty="0" smtClean="0">
                <a:latin typeface="+mj-lt"/>
              </a:rPr>
              <a:t>reconnue ONE dans les 2 ans de l’entrée en fonction. Un certificat en prépa. avec 4 modules santé/ social/ </a:t>
            </a:r>
            <a:r>
              <a:rPr lang="fr-BE" dirty="0" err="1" smtClean="0">
                <a:latin typeface="+mj-lt"/>
              </a:rPr>
              <a:t>psychopeda</a:t>
            </a:r>
            <a:r>
              <a:rPr lang="fr-BE" dirty="0" smtClean="0">
                <a:latin typeface="+mj-lt"/>
              </a:rPr>
              <a:t>/ management.</a:t>
            </a:r>
          </a:p>
        </p:txBody>
      </p:sp>
    </p:spTree>
    <p:extLst>
      <p:ext uri="{BB962C8B-B14F-4D97-AF65-F5344CB8AC3E}">
        <p14:creationId xmlns:p14="http://schemas.microsoft.com/office/powerpoint/2010/main" val="12114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Focus évolution des formations initiales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De nouvelles formations en préparations :</a:t>
            </a:r>
          </a:p>
          <a:p>
            <a:pPr lvl="1"/>
            <a:r>
              <a:rPr lang="fr-BE" dirty="0" smtClean="0"/>
              <a:t>« Agent d’accueil » pour le personnel d’accueil des enfants.</a:t>
            </a:r>
          </a:p>
          <a:p>
            <a:pPr lvl="1"/>
            <a:r>
              <a:rPr lang="fr-BE" dirty="0" smtClean="0"/>
              <a:t>Bachelier en éducation de l’enfance.</a:t>
            </a:r>
          </a:p>
          <a:p>
            <a:r>
              <a:rPr lang="fr-BE" dirty="0" smtClean="0"/>
              <a:t>Des mesures transitoires</a:t>
            </a:r>
          </a:p>
          <a:p>
            <a:pPr lvl="1"/>
            <a:r>
              <a:rPr lang="fr-BE" dirty="0" smtClean="0"/>
              <a:t>Pour le personnel en fonction.</a:t>
            </a:r>
          </a:p>
          <a:p>
            <a:pPr lvl="1"/>
            <a:r>
              <a:rPr lang="fr-BE" dirty="0" smtClean="0"/>
              <a:t>Pour les personnes en formation.</a:t>
            </a:r>
          </a:p>
          <a:p>
            <a:pPr lvl="1"/>
            <a:r>
              <a:rPr lang="fr-BE" dirty="0" smtClean="0"/>
              <a:t>Pour les personnes diplômées récemment</a:t>
            </a:r>
            <a:endParaRPr lang="fr-BE" dirty="0" smtClean="0"/>
          </a:p>
          <a:p>
            <a:pPr marL="457188" lvl="1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59114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dirty="0" smtClean="0"/>
              <a:t>Objectifs de la réforme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388" y="1557338"/>
            <a:ext cx="8785225" cy="452596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fr-BE" sz="2800" dirty="0" smtClean="0">
                <a:solidFill>
                  <a:srgbClr val="E2003C"/>
                </a:solidFill>
              </a:rPr>
              <a:t>Objectif opérationnel 4 </a:t>
            </a:r>
          </a:p>
          <a:p>
            <a:pPr marL="0" indent="0">
              <a:buFontTx/>
              <a:buNone/>
              <a:defRPr/>
            </a:pPr>
            <a:r>
              <a:rPr lang="fr-BE" sz="2800" dirty="0" smtClean="0">
                <a:solidFill>
                  <a:srgbClr val="E2003C"/>
                </a:solidFill>
              </a:rPr>
              <a:t>Simplifier et réduire la charge administrative.</a:t>
            </a:r>
          </a:p>
          <a:p>
            <a:pPr marL="0" indent="0">
              <a:buFontTx/>
              <a:buNone/>
              <a:defRPr/>
            </a:pPr>
            <a:r>
              <a:rPr lang="fr-BE" sz="2800" dirty="0">
                <a:solidFill>
                  <a:srgbClr val="002060"/>
                </a:solidFill>
              </a:rPr>
              <a:t>4</a:t>
            </a:r>
            <a:r>
              <a:rPr lang="fr-BE" sz="2800" dirty="0" smtClean="0">
                <a:solidFill>
                  <a:srgbClr val="002060"/>
                </a:solidFill>
              </a:rPr>
              <a:t>.1. </a:t>
            </a:r>
            <a:r>
              <a:rPr lang="fr-BE" sz="2800" dirty="0" smtClean="0">
                <a:solidFill>
                  <a:srgbClr val="002060"/>
                </a:solidFill>
              </a:rPr>
              <a:t>Simplifier les procédures</a:t>
            </a:r>
          </a:p>
          <a:p>
            <a:pPr marL="0" indent="0">
              <a:buFontTx/>
              <a:buNone/>
              <a:defRPr/>
            </a:pPr>
            <a:r>
              <a:rPr lang="fr-BE" sz="2800" dirty="0" smtClean="0">
                <a:solidFill>
                  <a:srgbClr val="002060"/>
                </a:solidFill>
              </a:rPr>
              <a:t>4.2</a:t>
            </a:r>
            <a:r>
              <a:rPr lang="fr-BE" sz="2800" dirty="0" smtClean="0">
                <a:solidFill>
                  <a:srgbClr val="002060"/>
                </a:solidFill>
              </a:rPr>
              <a:t>. Informatisation des procédures</a:t>
            </a:r>
            <a:r>
              <a:rPr lang="fr-BE" sz="2800" dirty="0" smtClean="0">
                <a:solidFill>
                  <a:srgbClr val="002060"/>
                </a:solidFill>
              </a:rPr>
              <a:t>.</a:t>
            </a:r>
            <a:endParaRPr lang="fr-BE" sz="28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88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Simplifier et digitaliser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127" y="1283855"/>
            <a:ext cx="8820728" cy="4842313"/>
          </a:xfrm>
        </p:spPr>
        <p:txBody>
          <a:bodyPr/>
          <a:lstStyle/>
          <a:p>
            <a:pPr marL="0" indent="0">
              <a:buNone/>
            </a:pPr>
            <a:r>
              <a:rPr lang="fr-BE" sz="2800" dirty="0" smtClean="0">
                <a:latin typeface="+mj-lt"/>
              </a:rPr>
              <a:t>Exemple :</a:t>
            </a:r>
          </a:p>
          <a:p>
            <a:r>
              <a:rPr lang="fr-BE" sz="2800" dirty="0" smtClean="0">
                <a:latin typeface="+mj-lt"/>
              </a:rPr>
              <a:t>Suppression </a:t>
            </a:r>
            <a:r>
              <a:rPr lang="fr-BE" sz="2800" dirty="0" smtClean="0">
                <a:latin typeface="+mj-lt"/>
              </a:rPr>
              <a:t>de l’agrément, </a:t>
            </a:r>
          </a:p>
          <a:p>
            <a:r>
              <a:rPr lang="fr-BE" sz="2800" dirty="0" smtClean="0">
                <a:latin typeface="+mj-lt"/>
              </a:rPr>
              <a:t>nouvelle procédure d’autorisation, </a:t>
            </a:r>
          </a:p>
          <a:p>
            <a:r>
              <a:rPr lang="fr-BE" sz="2800" dirty="0" smtClean="0">
                <a:latin typeface="+mj-lt"/>
              </a:rPr>
              <a:t>distinguer les conditions d’octroi de l’autorisation des conditions de maintien,…</a:t>
            </a:r>
          </a:p>
          <a:p>
            <a:r>
              <a:rPr lang="fr-BE" sz="2800" dirty="0" smtClean="0">
                <a:latin typeface="+mj-lt"/>
              </a:rPr>
              <a:t>Suppression de l’intervention accueil,</a:t>
            </a:r>
          </a:p>
          <a:p>
            <a:r>
              <a:rPr lang="fr-BE" sz="2800" dirty="0" smtClean="0">
                <a:latin typeface="+mj-lt"/>
              </a:rPr>
              <a:t>Simplification du calcul de la PFP ONE</a:t>
            </a:r>
          </a:p>
          <a:p>
            <a:r>
              <a:rPr lang="fr-BE" sz="2800" dirty="0" smtClean="0">
                <a:latin typeface="+mj-lt"/>
              </a:rPr>
              <a:t>Fusion du ROI et du contrat d’accueil.</a:t>
            </a:r>
          </a:p>
          <a:p>
            <a:pPr marL="0" indent="0">
              <a:buNone/>
            </a:pPr>
            <a:endParaRPr lang="fr-BE" sz="28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19301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Simplifier et digitaliser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8545" y="1246909"/>
            <a:ext cx="8894619" cy="4879259"/>
          </a:xfrm>
        </p:spPr>
        <p:txBody>
          <a:bodyPr/>
          <a:lstStyle/>
          <a:p>
            <a:r>
              <a:rPr lang="fr-BE" sz="2400" dirty="0" err="1" smtClean="0"/>
              <a:t>Pro-ONE</a:t>
            </a:r>
            <a:r>
              <a:rPr lang="fr-BE" sz="2400" dirty="0" smtClean="0"/>
              <a:t> (portail PO): </a:t>
            </a:r>
            <a:r>
              <a:rPr lang="fr-BE" sz="2400" dirty="0"/>
              <a:t>digitaliser les procédures</a:t>
            </a:r>
          </a:p>
          <a:p>
            <a:pPr lvl="1"/>
            <a:r>
              <a:rPr lang="fr-BE" sz="2400" dirty="0"/>
              <a:t>Maintenir à jour et consulter votre dossier </a:t>
            </a:r>
            <a:r>
              <a:rPr lang="fr-BE" sz="2400" dirty="0" smtClean="0"/>
              <a:t>(1</a:t>
            </a:r>
            <a:r>
              <a:rPr lang="fr-BE" sz="2400" baseline="30000" dirty="0" smtClean="0"/>
              <a:t>ère</a:t>
            </a:r>
            <a:r>
              <a:rPr lang="fr-BE" sz="2400" dirty="0" smtClean="0"/>
              <a:t> version en </a:t>
            </a:r>
            <a:r>
              <a:rPr lang="fr-BE" sz="2400" dirty="0"/>
              <a:t>fonction)</a:t>
            </a:r>
          </a:p>
          <a:p>
            <a:pPr lvl="1"/>
            <a:r>
              <a:rPr lang="fr-BE" sz="2400" dirty="0"/>
              <a:t>Demande </a:t>
            </a:r>
            <a:r>
              <a:rPr lang="fr-BE" sz="2400" dirty="0" smtClean="0"/>
              <a:t>d’autorisation (2020)</a:t>
            </a:r>
            <a:endParaRPr lang="fr-BE" sz="2400" dirty="0"/>
          </a:p>
          <a:p>
            <a:pPr lvl="1"/>
            <a:r>
              <a:rPr lang="fr-BE" sz="2400" dirty="0"/>
              <a:t>Demande de </a:t>
            </a:r>
            <a:r>
              <a:rPr lang="fr-BE" sz="2400" dirty="0" smtClean="0"/>
              <a:t>subside (2021) </a:t>
            </a:r>
          </a:p>
          <a:p>
            <a:pPr lvl="1"/>
            <a:r>
              <a:rPr lang="fr-BE" sz="2400" dirty="0" smtClean="0"/>
              <a:t>Information </a:t>
            </a:r>
            <a:r>
              <a:rPr lang="fr-BE" sz="2400" dirty="0"/>
              <a:t>PO/milieux </a:t>
            </a:r>
            <a:r>
              <a:rPr lang="fr-BE" sz="2400" dirty="0" smtClean="0"/>
              <a:t>d’accueil</a:t>
            </a:r>
          </a:p>
          <a:p>
            <a:pPr lvl="1"/>
            <a:r>
              <a:rPr lang="fr-BE" sz="2400" dirty="0" smtClean="0"/>
              <a:t>…</a:t>
            </a:r>
            <a:endParaRPr lang="fr-BE" sz="2400" dirty="0"/>
          </a:p>
          <a:p>
            <a:r>
              <a:rPr lang="fr-BE" sz="2400" dirty="0"/>
              <a:t>« Premier pas </a:t>
            </a:r>
            <a:r>
              <a:rPr lang="fr-BE" sz="2400" dirty="0" smtClean="0"/>
              <a:t>» (portail parents) </a:t>
            </a:r>
            <a:r>
              <a:rPr lang="fr-BE" sz="2400" dirty="0"/>
              <a:t>: </a:t>
            </a:r>
          </a:p>
          <a:p>
            <a:pPr lvl="1"/>
            <a:r>
              <a:rPr lang="fr-BE" sz="2400" dirty="0"/>
              <a:t>Recherche des milieux d’accueil (en fonction)</a:t>
            </a:r>
          </a:p>
          <a:p>
            <a:pPr lvl="1"/>
            <a:r>
              <a:rPr lang="fr-BE" sz="2400" dirty="0"/>
              <a:t>Gestion des demande d’accueil en ligne (2022)</a:t>
            </a:r>
          </a:p>
          <a:p>
            <a:pPr lvl="1"/>
            <a:r>
              <a:rPr lang="fr-BE" sz="2400" dirty="0"/>
              <a:t>Calcul de la PFP en ligne </a:t>
            </a:r>
            <a:r>
              <a:rPr lang="fr-BE" sz="2400" dirty="0" smtClean="0"/>
              <a:t>(2025)</a:t>
            </a:r>
          </a:p>
          <a:p>
            <a:pPr lvl="1"/>
            <a:r>
              <a:rPr lang="fr-BE" sz="2400" dirty="0" smtClean="0"/>
              <a:t>Informations </a:t>
            </a:r>
            <a:r>
              <a:rPr lang="fr-BE" sz="2400" dirty="0"/>
              <a:t>parents</a:t>
            </a:r>
            <a:r>
              <a:rPr lang="fr-BE" sz="2400" dirty="0" smtClean="0"/>
              <a:t>…</a:t>
            </a:r>
          </a:p>
          <a:p>
            <a:endParaRPr lang="fr-BE" sz="2800" dirty="0"/>
          </a:p>
        </p:txBody>
      </p:sp>
    </p:spTree>
    <p:extLst>
      <p:ext uri="{BB962C8B-B14F-4D97-AF65-F5344CB8AC3E}">
        <p14:creationId xmlns:p14="http://schemas.microsoft.com/office/powerpoint/2010/main" val="3648836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dirty="0" smtClean="0"/>
              <a:t>Objectifs </a:t>
            </a:r>
            <a:r>
              <a:rPr lang="fr-BE" altLang="fr-FR" dirty="0" smtClean="0"/>
              <a:t>opérationnels de </a:t>
            </a:r>
            <a:r>
              <a:rPr lang="fr-BE" altLang="fr-FR" dirty="0" smtClean="0"/>
              <a:t>la réforme</a:t>
            </a:r>
          </a:p>
        </p:txBody>
      </p:sp>
      <p:sp>
        <p:nvSpPr>
          <p:cNvPr id="48131" name="Espace réservé du contenu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None/>
            </a:pPr>
            <a:r>
              <a:rPr lang="fr-BE" altLang="fr-FR" sz="2800" dirty="0" smtClean="0">
                <a:solidFill>
                  <a:srgbClr val="E2003C"/>
                </a:solidFill>
              </a:rPr>
              <a:t>Objectif opérationnel 1 </a:t>
            </a:r>
          </a:p>
          <a:p>
            <a:pPr marL="0" indent="0">
              <a:buFontTx/>
              <a:buNone/>
            </a:pPr>
            <a:r>
              <a:rPr lang="fr-BE" altLang="fr-FR" sz="2800" dirty="0">
                <a:solidFill>
                  <a:srgbClr val="E2003C"/>
                </a:solidFill>
              </a:rPr>
              <a:t>Redessiner le paysage de l’accueil petite enfance.</a:t>
            </a:r>
          </a:p>
          <a:p>
            <a:pPr marL="0" indent="0">
              <a:buFontTx/>
              <a:buNone/>
            </a:pPr>
            <a:r>
              <a:rPr lang="fr-BE" altLang="fr-FR" sz="2800" dirty="0" smtClean="0"/>
              <a:t>1.1. Champ d’application et conditions d’âge.</a:t>
            </a:r>
          </a:p>
          <a:p>
            <a:pPr marL="0" indent="0">
              <a:buFontTx/>
              <a:buNone/>
            </a:pPr>
            <a:r>
              <a:rPr lang="fr-BE" altLang="fr-FR" sz="2800" dirty="0" smtClean="0"/>
              <a:t>1.2. Les types de milieux d’accueil. </a:t>
            </a:r>
          </a:p>
          <a:p>
            <a:pPr marL="0" indent="0">
              <a:buFontTx/>
              <a:buNone/>
            </a:pPr>
            <a:r>
              <a:rPr lang="fr-BE" altLang="fr-FR" sz="2800" dirty="0" smtClean="0"/>
              <a:t>1.3. Les types de pouvoirs organisateurs.</a:t>
            </a:r>
          </a:p>
          <a:p>
            <a:pPr marL="0" indent="0">
              <a:buFontTx/>
              <a:buNone/>
            </a:pPr>
            <a:r>
              <a:rPr lang="fr-BE" altLang="fr-FR" sz="2800" dirty="0" smtClean="0"/>
              <a:t>1.4. Les capacités autorisables.</a:t>
            </a:r>
          </a:p>
          <a:p>
            <a:pPr marL="0" indent="0">
              <a:buFontTx/>
              <a:buNone/>
            </a:pPr>
            <a:r>
              <a:rPr lang="fr-BE" altLang="fr-FR" sz="2800" dirty="0" smtClean="0"/>
              <a:t>1.5. Les normes d’encadrement minimales.</a:t>
            </a:r>
          </a:p>
          <a:p>
            <a:pPr marL="0" indent="0">
              <a:buFontTx/>
              <a:buNone/>
            </a:pPr>
            <a:r>
              <a:rPr lang="fr-BE" altLang="fr-FR" sz="2800" dirty="0" smtClean="0"/>
              <a:t>1.6. Les normes de subsides.</a:t>
            </a:r>
          </a:p>
          <a:p>
            <a:pPr marL="0" indent="0">
              <a:buFontTx/>
              <a:buNone/>
            </a:pPr>
            <a:endParaRPr lang="fr-BE" altLang="fr-FR" sz="2800" dirty="0" smtClean="0"/>
          </a:p>
          <a:p>
            <a:pPr marL="0" indent="0">
              <a:buFontTx/>
              <a:buNone/>
            </a:pPr>
            <a:endParaRPr lang="fr-BE" alt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103040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(CO)ACCUEILLANT(S) INDEPENDANT(S)</a:t>
            </a:r>
            <a:endParaRPr lang="fr-BE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/>
          </p:nvPr>
        </p:nvGraphicFramePr>
        <p:xfrm>
          <a:off x="300182" y="1413163"/>
          <a:ext cx="8594436" cy="3897745"/>
        </p:xfrm>
        <a:graphic>
          <a:graphicData uri="http://schemas.openxmlformats.org/drawingml/2006/table">
            <a:tbl>
              <a:tblPr firstRow="1" firstCol="1" bandRow="1"/>
              <a:tblGrid>
                <a:gridCol w="1075510">
                  <a:extLst>
                    <a:ext uri="{9D8B030D-6E8A-4147-A177-3AD203B41FA5}">
                      <a16:colId xmlns:a16="http://schemas.microsoft.com/office/drawing/2014/main" val="509928863"/>
                    </a:ext>
                  </a:extLst>
                </a:gridCol>
                <a:gridCol w="1813417">
                  <a:extLst>
                    <a:ext uri="{9D8B030D-6E8A-4147-A177-3AD203B41FA5}">
                      <a16:colId xmlns:a16="http://schemas.microsoft.com/office/drawing/2014/main" val="322032255"/>
                    </a:ext>
                  </a:extLst>
                </a:gridCol>
                <a:gridCol w="1744841">
                  <a:extLst>
                    <a:ext uri="{9D8B030D-6E8A-4147-A177-3AD203B41FA5}">
                      <a16:colId xmlns:a16="http://schemas.microsoft.com/office/drawing/2014/main" val="2336150627"/>
                    </a:ext>
                  </a:extLst>
                </a:gridCol>
                <a:gridCol w="1743075">
                  <a:extLst>
                    <a:ext uri="{9D8B030D-6E8A-4147-A177-3AD203B41FA5}">
                      <a16:colId xmlns:a16="http://schemas.microsoft.com/office/drawing/2014/main" val="1512669351"/>
                    </a:ext>
                  </a:extLst>
                </a:gridCol>
                <a:gridCol w="2217593">
                  <a:extLst>
                    <a:ext uri="{9D8B030D-6E8A-4147-A177-3AD203B41FA5}">
                      <a16:colId xmlns:a16="http://schemas.microsoft.com/office/drawing/2014/main" val="1259115992"/>
                    </a:ext>
                  </a:extLst>
                </a:gridCol>
              </a:tblGrid>
              <a:tr h="11693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endParaRPr lang="fr-BE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85" marR="599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8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Milieu d’accueil</a:t>
                      </a:r>
                      <a:endParaRPr lang="fr-BE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85" marR="599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Capacités autorisable</a:t>
                      </a:r>
                      <a:endParaRPr lang="fr-BE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85" marR="599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8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Normes minimales</a:t>
                      </a:r>
                      <a:endParaRPr lang="fr-BE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b="1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encadrement </a:t>
                      </a:r>
                      <a:endParaRPr lang="fr-BE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85" marR="599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Normes </a:t>
                      </a:r>
                      <a:r>
                        <a:rPr lang="fr-BE" sz="1800" b="1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BE" sz="18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subventionnement </a:t>
                      </a:r>
                      <a:endParaRPr lang="fr-BE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85" marR="599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797786"/>
                  </a:ext>
                </a:extLst>
              </a:tr>
              <a:tr h="2728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800" dirty="0" smtClean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Perso. </a:t>
                      </a:r>
                      <a:r>
                        <a:rPr lang="fr-BE" sz="1800" dirty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physique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85" marR="59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800" dirty="0" smtClean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(CO)Accueillant </a:t>
                      </a:r>
                      <a:r>
                        <a:rPr lang="fr-BE" sz="1800" dirty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d’enfants indépendants (AEI ou CAEI)) 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85" marR="59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800" b="1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AEI 4 : places</a:t>
                      </a:r>
                      <a:r>
                        <a:rPr lang="fr-BE" sz="180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(4ETP/max 5 simult.).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b="1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CAEI (2AEI) : 8 places</a:t>
                      </a:r>
                      <a:r>
                        <a:rPr lang="fr-BE" sz="180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(8 ETP/max 10 simult.).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85" marR="59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800" b="1" u="none" dirty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Personnel accueillant</a:t>
                      </a:r>
                      <a:endParaRPr lang="fr-BE" sz="1800" b="1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accueillant / 4ETP-max 5 présences </a:t>
                      </a:r>
                      <a:r>
                        <a:rPr lang="fr-BE" sz="1800" dirty="0" smtClean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simultanées.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85" marR="59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800" b="1" dirty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Subside de base.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 smtClean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250 </a:t>
                      </a:r>
                      <a:r>
                        <a:rPr lang="fr-BE" sz="1800" dirty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/</a:t>
                      </a:r>
                      <a:r>
                        <a:rPr lang="fr-BE" sz="1800" dirty="0" smtClean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places/an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800" dirty="0" smtClean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 smtClean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Lien </a:t>
                      </a:r>
                      <a:r>
                        <a:rPr lang="fr-BE" sz="1800" dirty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fonctionnel avec le référent santé ONE.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85" marR="59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3746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37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36527"/>
              </p:ext>
            </p:extLst>
          </p:nvPr>
        </p:nvGraphicFramePr>
        <p:xfrm>
          <a:off x="11764" y="1586017"/>
          <a:ext cx="1262743" cy="48302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2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52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  <a:latin typeface="+mj-lt"/>
                        </a:rPr>
                        <a:t>PO</a:t>
                      </a:r>
                      <a:endParaRPr lang="fr-B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0817" marR="30817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50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2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4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ASBL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Pouvoir public </a:t>
                      </a:r>
                      <a:endParaRPr lang="fr-BE" sz="14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4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OU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Société à finalité </a:t>
                      </a:r>
                      <a:r>
                        <a:rPr lang="fr-BE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sociale. </a:t>
                      </a:r>
                      <a:endParaRPr lang="fr-BE" sz="14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6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6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6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5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b="1" dirty="0">
                          <a:effectLst/>
                          <a:latin typeface="+mj-lt"/>
                        </a:rPr>
                        <a:t> </a:t>
                      </a:r>
                      <a:endParaRPr lang="fr-BE" sz="5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0817" marR="30817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326028"/>
              </p:ext>
            </p:extLst>
          </p:nvPr>
        </p:nvGraphicFramePr>
        <p:xfrm>
          <a:off x="1274507" y="1586017"/>
          <a:ext cx="1011498" cy="48302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14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4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  <a:latin typeface="+mj-lt"/>
                        </a:rPr>
                        <a:t>Milieu d’accueil</a:t>
                      </a:r>
                      <a:endParaRPr lang="fr-B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0817" marR="30817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0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r-BE" sz="14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Crèche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r-BE" sz="14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0817" marR="3081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230555"/>
              </p:ext>
            </p:extLst>
          </p:nvPr>
        </p:nvGraphicFramePr>
        <p:xfrm>
          <a:off x="2286005" y="1586017"/>
          <a:ext cx="2246398" cy="4832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6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1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  <a:latin typeface="+mj-lt"/>
                        </a:rPr>
                        <a:t>Capacités autorisable</a:t>
                      </a:r>
                      <a:endParaRPr lang="fr-B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0817" marR="30817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0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r-BE" sz="14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14 </a:t>
                      </a:r>
                      <a:r>
                        <a:rPr lang="fr-BE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places </a:t>
                      </a:r>
                      <a:r>
                        <a:rPr lang="fr-BE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(= capacité minimum </a:t>
                      </a:r>
                      <a:r>
                        <a:rPr lang="fr-BE" sz="14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majorable</a:t>
                      </a:r>
                      <a:r>
                        <a:rPr lang="fr-BE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par </a:t>
                      </a:r>
                      <a:r>
                        <a:rPr lang="fr-BE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tranche de 7 </a:t>
                      </a:r>
                      <a:r>
                        <a:rPr lang="fr-BE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places)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28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35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42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49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56…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4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NB. Crèche mobile</a:t>
                      </a:r>
                      <a:r>
                        <a:rPr lang="fr-BE" sz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: crèche dont le lieu d’accueil varie d’un jour à l’autre avec déplacement de l’équipe.</a:t>
                      </a:r>
                      <a:endParaRPr lang="fr-BE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4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30817" marR="30817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565581"/>
              </p:ext>
            </p:extLst>
          </p:nvPr>
        </p:nvGraphicFramePr>
        <p:xfrm>
          <a:off x="4532403" y="1586017"/>
          <a:ext cx="2599184" cy="46779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9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66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  <a:latin typeface="+mj-lt"/>
                        </a:rPr>
                        <a:t>Normes minimales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  <a:latin typeface="+mj-lt"/>
                        </a:rPr>
                        <a:t>d’encadrement </a:t>
                      </a:r>
                      <a:endParaRPr lang="fr-B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0817" marR="30817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7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r-BE" sz="1400" b="1" u="sng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400" b="1" u="sng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Personnel </a:t>
                      </a:r>
                      <a:r>
                        <a:rPr lang="fr-BE" sz="1400" b="1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de direction</a:t>
                      </a:r>
                      <a:endParaRPr lang="fr-BE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4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</a:t>
                      </a:r>
                      <a:r>
                        <a:rPr lang="fr-BE" sz="14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directeur </a:t>
                      </a:r>
                      <a:r>
                        <a:rPr lang="fr-BE" sz="1400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mi-tps</a:t>
                      </a:r>
                      <a:r>
                        <a:rPr lang="fr-BE" sz="14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BE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/ crèche </a:t>
                      </a:r>
                      <a:r>
                        <a:rPr lang="fr-BE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jusqu’à 63 places.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 directeur TP / crèche </a:t>
                      </a:r>
                      <a:r>
                        <a:rPr lang="fr-BE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de 70 places et plus.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fr-BE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Personnel accueillant</a:t>
                      </a:r>
                      <a:endParaRPr lang="fr-BE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4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 accueillant / </a:t>
                      </a:r>
                      <a:r>
                        <a:rPr lang="fr-BE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7 </a:t>
                      </a:r>
                      <a:r>
                        <a:rPr lang="fr-BE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enfants </a:t>
                      </a:r>
                      <a:r>
                        <a:rPr lang="fr-BE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présents</a:t>
                      </a:r>
                      <a:r>
                        <a:rPr lang="fr-BE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4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0817" marR="3081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914400" y="620717"/>
            <a:ext cx="8229600" cy="433387"/>
          </a:xfrm>
        </p:spPr>
        <p:txBody>
          <a:bodyPr/>
          <a:lstStyle/>
          <a:p>
            <a:r>
              <a:rPr lang="fr-BE" dirty="0" smtClean="0"/>
              <a:t>CRECHES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6490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859874" y="32662"/>
          <a:ext cx="4459589" cy="6750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59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1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  <a:latin typeface="+mj-lt"/>
                        </a:rPr>
                        <a:t>Normes de subventionnement </a:t>
                      </a:r>
                      <a:endParaRPr lang="fr-B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0817" marR="30817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13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Niveau 0 :</a:t>
                      </a:r>
                      <a:r>
                        <a:rPr lang="fr-BE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BE" sz="1400" b="1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pas de subside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--------------------------------------------------------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Niveau </a:t>
                      </a:r>
                      <a:r>
                        <a:rPr lang="fr-BE" sz="1400" b="1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1 : subside de </a:t>
                      </a:r>
                      <a:r>
                        <a:rPr lang="fr-BE" sz="1400" b="1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base</a:t>
                      </a:r>
                      <a:r>
                        <a:rPr lang="fr-BE" sz="1400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 </a:t>
                      </a:r>
                      <a:endParaRPr lang="fr-BE" sz="1400" dirty="0">
                        <a:solidFill>
                          <a:srgbClr val="0070C0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u="sng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Personnel  de direction</a:t>
                      </a:r>
                      <a:endParaRPr lang="fr-BE" sz="1400" dirty="0">
                        <a:solidFill>
                          <a:srgbClr val="0070C0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1 </a:t>
                      </a:r>
                      <a:r>
                        <a:rPr lang="fr-BE" sz="1400" dirty="0" err="1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mi-tps</a:t>
                      </a:r>
                      <a:r>
                        <a:rPr lang="fr-BE" sz="1400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/Crèche jusqu’à 63 places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1 TP/crèche </a:t>
                      </a:r>
                      <a:r>
                        <a:rPr lang="fr-BE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de 70 places et plus.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u="sng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Subside </a:t>
                      </a:r>
                      <a:r>
                        <a:rPr lang="fr-BE" sz="1400" u="sng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médecin</a:t>
                      </a:r>
                      <a:endParaRPr lang="fr-BE" sz="1400" u="sng" baseline="0" dirty="0" smtClean="0">
                        <a:solidFill>
                          <a:srgbClr val="0070C0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à </a:t>
                      </a:r>
                      <a:r>
                        <a:rPr lang="fr-BE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partir de 21 places</a:t>
                      </a:r>
                      <a:r>
                        <a:rPr lang="fr-BE" sz="1400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En deçà :</a:t>
                      </a:r>
                      <a:r>
                        <a:rPr lang="fr-BE" sz="1400" baseline="0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 lien avec le référent santé.</a:t>
                      </a:r>
                      <a:endParaRPr lang="fr-BE" sz="1400" dirty="0" smtClean="0">
                        <a:solidFill>
                          <a:srgbClr val="0070C0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--------------------------------------------------------</a:t>
                      </a:r>
                      <a:endParaRPr lang="fr-BE" sz="1400" dirty="0" smtClean="0">
                        <a:solidFill>
                          <a:srgbClr val="0070C0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Niveau 2 : Subside accessibilité</a:t>
                      </a:r>
                      <a:endParaRPr lang="fr-BE" sz="1400" b="1" dirty="0">
                        <a:solidFill>
                          <a:srgbClr val="9966FF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u="sng" dirty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Personnel d’encadrement PMS</a:t>
                      </a:r>
                      <a:endParaRPr lang="fr-BE" sz="1400" dirty="0">
                        <a:solidFill>
                          <a:srgbClr val="9966FF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14 places : </a:t>
                      </a:r>
                      <a:r>
                        <a:rPr lang="fr-BE" sz="1200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0 ETP</a:t>
                      </a:r>
                      <a:endParaRPr lang="fr-BE" sz="1200" dirty="0">
                        <a:solidFill>
                          <a:srgbClr val="9966FF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21 places : 0,5 ETP</a:t>
                      </a:r>
                    </a:p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28 places : 0,5 </a:t>
                      </a:r>
                      <a:r>
                        <a:rPr lang="fr-BE" sz="1200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ETP</a:t>
                      </a:r>
                    </a:p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au-delà +0,5 ETP/14 places: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35 </a:t>
                      </a:r>
                      <a:r>
                        <a:rPr lang="fr-BE" sz="1200" dirty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places : 0,5 ETP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42 places : </a:t>
                      </a:r>
                      <a:r>
                        <a:rPr lang="fr-BE" sz="1200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1 ETP</a:t>
                      </a:r>
                      <a:endParaRPr lang="fr-BE" sz="1200" dirty="0">
                        <a:solidFill>
                          <a:srgbClr val="9966FF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49 places : </a:t>
                      </a:r>
                      <a:r>
                        <a:rPr lang="fr-BE" sz="1200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1 ETP</a:t>
                      </a:r>
                      <a:endParaRPr lang="fr-BE" sz="1200" dirty="0">
                        <a:solidFill>
                          <a:srgbClr val="9966FF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56 places : 1,5 ETP…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u="sng" dirty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Personnel </a:t>
                      </a:r>
                      <a:r>
                        <a:rPr lang="fr-BE" sz="1400" u="sng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accueillant:</a:t>
                      </a:r>
                    </a:p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kern="1200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1,5 ETP/7 places (11h30)</a:t>
                      </a:r>
                    </a:p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--------------------------------------------------------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Niveau 3 : subside accessibilité</a:t>
                      </a:r>
                      <a:r>
                        <a:rPr lang="fr-BE" sz="1400" b="1" baseline="0" dirty="0" smtClean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 renforcée</a:t>
                      </a:r>
                      <a:endParaRPr lang="fr-BE" sz="1400" b="1" dirty="0">
                        <a:solidFill>
                          <a:srgbClr val="006600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b="1" u="sng" dirty="0" smtClean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sociale </a:t>
                      </a:r>
                      <a:r>
                        <a:rPr lang="fr-BE" sz="1400" dirty="0" smtClean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: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½ </a:t>
                      </a:r>
                      <a:r>
                        <a:rPr lang="fr-BE" sz="1400" dirty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temps encadrement PMS jusqu’à 35 places, ¾ temps jusqu’à 70 et temps plein au-delà.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b="1" u="sng" dirty="0" smtClean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horaire</a:t>
                      </a:r>
                      <a:r>
                        <a:rPr lang="fr-BE" sz="1400" b="1" u="sng" dirty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fr-BE" sz="1400" dirty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: </a:t>
                      </a:r>
                      <a:r>
                        <a:rPr lang="fr-BE" sz="1400" dirty="0" smtClean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½ </a:t>
                      </a:r>
                      <a:r>
                        <a:rPr lang="fr-BE" sz="1400" dirty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temps puer. pour 7 enfants et  15 h par semaine  et 1 ETP soit pour 30 h</a:t>
                      </a:r>
                      <a:r>
                        <a:rPr lang="fr-BE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BE" sz="1400" dirty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par semaine soit pour 14 enfants et 15 h</a:t>
                      </a:r>
                      <a:r>
                        <a:rPr lang="fr-BE" sz="1400" dirty="0" smtClean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.</a:t>
                      </a:r>
                      <a:endParaRPr lang="fr-BE" sz="1400" dirty="0">
                        <a:solidFill>
                          <a:srgbClr val="006600"/>
                        </a:solidFill>
                        <a:effectLst/>
                        <a:latin typeface="+mj-lt"/>
                      </a:endParaRPr>
                    </a:p>
                  </a:txBody>
                  <a:tcPr marL="30817" marR="30817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97533"/>
              </p:ext>
            </p:extLst>
          </p:nvPr>
        </p:nvGraphicFramePr>
        <p:xfrm>
          <a:off x="5323242" y="43502"/>
          <a:ext cx="3730225" cy="6750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3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1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  <a:latin typeface="+mj-lt"/>
                        </a:rPr>
                        <a:t>Conditions</a:t>
                      </a:r>
                      <a:endParaRPr lang="fr-B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0817" marR="30817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13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Conditions</a:t>
                      </a:r>
                      <a:r>
                        <a:rPr lang="fr-BE" sz="1400" b="1" baseline="0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 d’autorisation</a:t>
                      </a:r>
                      <a:endParaRPr lang="fr-BE" sz="1400" b="1" dirty="0" smtClean="0">
                        <a:solidFill>
                          <a:srgbClr val="C00000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--------------------------------------------------------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10 heures / jour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5</a:t>
                      </a:r>
                      <a:r>
                        <a:rPr lang="fr-BE" sz="1400" b="1" baseline="0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 jours /</a:t>
                      </a:r>
                      <a:r>
                        <a:rPr lang="fr-BE" sz="1400" b="1" baseline="0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semaine</a:t>
                      </a:r>
                      <a:endParaRPr lang="fr-BE" sz="1400" b="1" dirty="0" smtClean="0">
                        <a:solidFill>
                          <a:srgbClr val="0070C0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220 jours/an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400" b="1" dirty="0" smtClean="0">
                        <a:solidFill>
                          <a:srgbClr val="0070C0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400" b="1" dirty="0" smtClean="0">
                        <a:solidFill>
                          <a:srgbClr val="0070C0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400" b="1" dirty="0" smtClean="0">
                        <a:solidFill>
                          <a:srgbClr val="0070C0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400" b="1" dirty="0" smtClean="0">
                        <a:solidFill>
                          <a:srgbClr val="0070C0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400" dirty="0" smtClean="0">
                        <a:solidFill>
                          <a:srgbClr val="0070C0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--------------------------------------------------------</a:t>
                      </a:r>
                      <a:endParaRPr lang="fr-BE" sz="1400" dirty="0" smtClean="0">
                        <a:solidFill>
                          <a:srgbClr val="0070C0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400" b="1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</a:rPr>
                        <a:t>11h30/jours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400" b="1" kern="1200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PFP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400" b="1" kern="1200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20-50% priorités sociales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400" b="1" kern="1200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Accueil</a:t>
                      </a:r>
                      <a:r>
                        <a:rPr lang="fr-BE" sz="1400" b="1" kern="1200" baseline="0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d’urgence d’un ou 2 enfants sur demande ONE</a:t>
                      </a:r>
                      <a:endParaRPr lang="fr-BE" sz="1400" b="1" kern="1200" dirty="0" smtClean="0">
                        <a:solidFill>
                          <a:srgbClr val="9966FF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400" b="1" kern="1200" dirty="0" smtClean="0">
                        <a:solidFill>
                          <a:srgbClr val="9966FF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400" b="1" kern="1200" dirty="0" smtClean="0">
                        <a:solidFill>
                          <a:srgbClr val="9966FF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400" b="1" kern="1200" dirty="0" smtClean="0">
                        <a:solidFill>
                          <a:srgbClr val="9966FF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400" b="1" kern="1200" dirty="0" smtClean="0">
                        <a:solidFill>
                          <a:srgbClr val="9966FF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100" b="1" kern="1200" dirty="0" smtClean="0">
                        <a:solidFill>
                          <a:srgbClr val="9966FF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400" b="1" kern="1200" dirty="0" smtClean="0">
                        <a:solidFill>
                          <a:srgbClr val="9966FF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400" b="1" kern="1200" dirty="0" smtClean="0">
                        <a:solidFill>
                          <a:srgbClr val="9966FF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400" b="1" kern="1200" dirty="0" smtClean="0">
                          <a:solidFill>
                            <a:srgbClr val="9966FF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fr-BE" sz="1400" kern="1200" dirty="0" smtClean="0">
                        <a:solidFill>
                          <a:srgbClr val="9966FF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--------------------------------------------------------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Idem niveau 2 +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Un projet </a:t>
                      </a:r>
                      <a:r>
                        <a:rPr lang="fr-BE" sz="1400" baseline="0" dirty="0" err="1" smtClean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quinquénal</a:t>
                      </a:r>
                      <a:endParaRPr lang="fr-BE" sz="1400" baseline="0" dirty="0" smtClean="0">
                        <a:solidFill>
                          <a:srgbClr val="006600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baseline="0" dirty="0" smtClean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Pour le volet social jusqu’à 80 % de priorités sociales</a:t>
                      </a:r>
                      <a:endParaRPr lang="fr-BE" sz="1400" dirty="0" smtClean="0">
                        <a:solidFill>
                          <a:srgbClr val="006600"/>
                        </a:solidFill>
                        <a:effectLst/>
                        <a:latin typeface="+mj-lt"/>
                      </a:endParaRPr>
                    </a:p>
                  </a:txBody>
                  <a:tcPr marL="30817" marR="30817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041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490001"/>
              </p:ext>
            </p:extLst>
          </p:nvPr>
        </p:nvGraphicFramePr>
        <p:xfrm>
          <a:off x="1073577" y="1209965"/>
          <a:ext cx="1262743" cy="55847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2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18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 smtClean="0">
                          <a:effectLst/>
                          <a:latin typeface="+mj-lt"/>
                        </a:rPr>
                        <a:t>PO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0817" marR="30817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8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8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ASBL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Pouvoir public </a:t>
                      </a:r>
                      <a:endParaRPr lang="fr-BE" sz="18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8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OU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Société </a:t>
                      </a:r>
                      <a:r>
                        <a:rPr lang="fr-BE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à finalité sociale. </a:t>
                      </a:r>
                      <a:endParaRPr lang="fr-BE" sz="18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30817" marR="30817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/>
          </p:nvPr>
        </p:nvGraphicFramePr>
        <p:xfrm>
          <a:off x="2447444" y="1209965"/>
          <a:ext cx="1256417" cy="5578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6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9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  <a:latin typeface="+mj-lt"/>
                        </a:rPr>
                        <a:t>Milieu d’accueil</a:t>
                      </a:r>
                      <a:endParaRPr lang="fr-BE" sz="1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0817" marR="30817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5296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8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8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SERVICE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D’ACCUEIL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BE" sz="1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D’ENFANTS</a:t>
                      </a:r>
                    </a:p>
                  </a:txBody>
                  <a:tcPr marL="30817" marR="3081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/>
          </p:nvPr>
        </p:nvGraphicFramePr>
        <p:xfrm>
          <a:off x="3814985" y="1192726"/>
          <a:ext cx="2501131" cy="55656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1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73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  <a:latin typeface="+mj-lt"/>
                        </a:rPr>
                        <a:t>Capacités autorisable</a:t>
                      </a:r>
                      <a:endParaRPr lang="fr-BE" sz="1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0817" marR="30817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8313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BE" sz="18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r-BE" sz="18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8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30817" marR="30817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/>
          </p:nvPr>
        </p:nvGraphicFramePr>
        <p:xfrm>
          <a:off x="6407919" y="1209965"/>
          <a:ext cx="2599184" cy="56045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9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20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800" dirty="0" smtClean="0">
                          <a:effectLst/>
                          <a:latin typeface="+mj-lt"/>
                        </a:rPr>
                        <a:t>Norme</a:t>
                      </a:r>
                      <a:r>
                        <a:rPr lang="fr-BE" sz="1800" baseline="0" dirty="0" smtClean="0">
                          <a:effectLst/>
                          <a:latin typeface="+mj-lt"/>
                        </a:rPr>
                        <a:t>s de subventionnement</a:t>
                      </a:r>
                      <a:r>
                        <a:rPr lang="fr-BE" sz="1800" dirty="0" smtClean="0">
                          <a:effectLst/>
                          <a:latin typeface="+mj-lt"/>
                        </a:rPr>
                        <a:t> </a:t>
                      </a:r>
                      <a:endParaRPr lang="fr-BE" sz="1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0817" marR="30817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36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800" b="1" u="sng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Personnel </a:t>
                      </a:r>
                      <a:r>
                        <a:rPr lang="fr-BE" sz="1800" b="1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de direction</a:t>
                      </a:r>
                      <a:endParaRPr lang="fr-BE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mi-tps</a:t>
                      </a:r>
                      <a:r>
                        <a:rPr lang="fr-BE" sz="18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BE" sz="18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/ SAE de 36 places.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 TP / SAE </a:t>
                      </a:r>
                      <a:r>
                        <a:rPr lang="fr-BE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de </a:t>
                      </a:r>
                      <a:r>
                        <a:rPr lang="fr-BE" sz="18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72 </a:t>
                      </a:r>
                      <a:r>
                        <a:rPr lang="fr-BE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places et plus</a:t>
                      </a:r>
                      <a:r>
                        <a:rPr lang="fr-BE" sz="18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b="1" u="sng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Personnel PMS</a:t>
                      </a:r>
                      <a:endParaRPr lang="fr-BE" sz="1800" b="1" u="sng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fr-BE" sz="18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ETP/72 places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(18 AES/C)</a:t>
                      </a:r>
                    </a:p>
                    <a:p>
                      <a:pPr marL="0" marR="0" indent="0" algn="l" defTabSz="91437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BE" sz="1800" b="1" u="sng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Personnel </a:t>
                      </a:r>
                      <a:r>
                        <a:rPr lang="fr-BE" sz="1800" b="1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accueillant</a:t>
                      </a:r>
                      <a:endParaRPr lang="fr-BE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 AES/C</a:t>
                      </a:r>
                      <a:r>
                        <a:rPr lang="fr-BE" sz="18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par lieu d’accueil.</a:t>
                      </a:r>
                      <a:endParaRPr lang="fr-BE" sz="18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30817" marR="3081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914400" y="620717"/>
            <a:ext cx="8229600" cy="433387"/>
          </a:xfrm>
        </p:spPr>
        <p:txBody>
          <a:bodyPr/>
          <a:lstStyle/>
          <a:p>
            <a:r>
              <a:rPr lang="fr-BE" dirty="0" smtClean="0"/>
              <a:t>SERVICE D’ACCUEIL D’ENFANT</a:t>
            </a:r>
            <a:endParaRPr lang="fr-BE" dirty="0"/>
          </a:p>
        </p:txBody>
      </p:sp>
      <p:sp>
        <p:nvSpPr>
          <p:cNvPr id="2" name="Rectangle 1"/>
          <p:cNvSpPr/>
          <p:nvPr/>
        </p:nvSpPr>
        <p:spPr>
          <a:xfrm>
            <a:off x="3795664" y="2131737"/>
            <a:ext cx="2612255" cy="3012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BE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36 places (9 AES)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BE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72 </a:t>
            </a:r>
            <a:r>
              <a:rPr lang="fr-BE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places (18 </a:t>
            </a:r>
            <a:r>
              <a:rPr lang="fr-BE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AES)</a:t>
            </a:r>
            <a:endParaRPr lang="fr-BE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BE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108 places (27 </a:t>
            </a:r>
            <a:r>
              <a:rPr lang="fr-BE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AES)</a:t>
            </a:r>
            <a:endParaRPr lang="fr-BE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BE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144 places (</a:t>
            </a:r>
            <a:r>
              <a:rPr lang="fr-BE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36AES)…</a:t>
            </a:r>
            <a:endParaRPr lang="fr-BE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fr-BE" sz="1600" b="1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fr-BE" sz="16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NB </a:t>
            </a:r>
            <a:r>
              <a:rPr lang="fr-BE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Capacité répartie </a:t>
            </a:r>
            <a:r>
              <a:rPr lang="fr-BE" sz="16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en lieux d’accueil </a:t>
            </a:r>
            <a:r>
              <a:rPr lang="fr-BE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 4 </a:t>
            </a:r>
            <a:r>
              <a:rPr lang="fr-BE" sz="16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ETP (max </a:t>
            </a:r>
            <a:r>
              <a:rPr lang="fr-BE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 </a:t>
            </a:r>
            <a:r>
              <a:rPr lang="fr-BE" sz="16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présences </a:t>
            </a:r>
            <a:r>
              <a:rPr lang="fr-BE" sz="1600" b="1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simult</a:t>
            </a:r>
            <a:r>
              <a:rPr lang="fr-BE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BE" sz="1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5999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dirty="0" smtClean="0"/>
              <a:t>Objectifs de la réforme</a:t>
            </a:r>
          </a:p>
        </p:txBody>
      </p:sp>
      <p:sp>
        <p:nvSpPr>
          <p:cNvPr id="4915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179388" y="1557338"/>
            <a:ext cx="8785225" cy="45259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None/>
            </a:pPr>
            <a:r>
              <a:rPr lang="fr-BE" altLang="fr-FR" sz="2800" smtClean="0">
                <a:solidFill>
                  <a:srgbClr val="E2003C"/>
                </a:solidFill>
              </a:rPr>
              <a:t>Objectif opérationnel 2</a:t>
            </a:r>
          </a:p>
          <a:p>
            <a:pPr marL="0" indent="0">
              <a:buFontTx/>
              <a:buNone/>
            </a:pPr>
            <a:r>
              <a:rPr lang="fr-BE" altLang="fr-FR" sz="2800" smtClean="0">
                <a:solidFill>
                  <a:srgbClr val="E2003C"/>
                </a:solidFill>
              </a:rPr>
              <a:t>Renforcer l’accessibilité dans toutes ses dimensions.</a:t>
            </a:r>
          </a:p>
          <a:p>
            <a:pPr marL="0" indent="0">
              <a:buFontTx/>
              <a:buNone/>
            </a:pPr>
            <a:r>
              <a:rPr lang="fr-BE" altLang="fr-FR" sz="2800" smtClean="0">
                <a:solidFill>
                  <a:srgbClr val="002060"/>
                </a:solidFill>
              </a:rPr>
              <a:t>2.1. Accessibilité géographique et service universel.</a:t>
            </a:r>
          </a:p>
          <a:p>
            <a:pPr marL="0" indent="0">
              <a:buFontTx/>
              <a:buNone/>
            </a:pPr>
            <a:r>
              <a:rPr lang="fr-BE" altLang="fr-FR" sz="2800" smtClean="0">
                <a:solidFill>
                  <a:srgbClr val="002060"/>
                </a:solidFill>
              </a:rPr>
              <a:t>2.2. Accessibilité financière.</a:t>
            </a:r>
          </a:p>
          <a:p>
            <a:pPr marL="0" indent="0">
              <a:buFontTx/>
              <a:buNone/>
            </a:pPr>
            <a:r>
              <a:rPr lang="fr-BE" altLang="fr-FR" sz="2800" smtClean="0">
                <a:solidFill>
                  <a:srgbClr val="002060"/>
                </a:solidFill>
              </a:rPr>
              <a:t>2.3. Accessibilité et inscription.</a:t>
            </a:r>
          </a:p>
          <a:p>
            <a:pPr marL="0" indent="0">
              <a:buFontTx/>
              <a:buNone/>
            </a:pPr>
            <a:r>
              <a:rPr lang="fr-BE" altLang="fr-FR" sz="2800" smtClean="0">
                <a:solidFill>
                  <a:srgbClr val="002060"/>
                </a:solidFill>
              </a:rPr>
              <a:t>2.4. Accessibilité socio-culturelle.</a:t>
            </a:r>
          </a:p>
          <a:p>
            <a:pPr marL="0" indent="0">
              <a:buFontTx/>
              <a:buNone/>
            </a:pPr>
            <a:r>
              <a:rPr lang="fr-BE" altLang="fr-FR" sz="2800" smtClean="0">
                <a:solidFill>
                  <a:srgbClr val="002060"/>
                </a:solidFill>
              </a:rPr>
              <a:t>2.5. Accessibilité horaire.</a:t>
            </a:r>
          </a:p>
          <a:p>
            <a:pPr marL="0" indent="0">
              <a:buFontTx/>
              <a:buNone/>
            </a:pPr>
            <a:endParaRPr lang="fr-BE" altLang="fr-FR" smtClean="0">
              <a:solidFill>
                <a:srgbClr val="E2003C"/>
              </a:solidFill>
            </a:endParaRPr>
          </a:p>
          <a:p>
            <a:pPr marL="0" indent="0">
              <a:buFontTx/>
              <a:buNone/>
            </a:pPr>
            <a:endParaRPr lang="fr-BE" altLang="fr-FR" smtClean="0">
              <a:solidFill>
                <a:srgbClr val="E2003C"/>
              </a:solidFill>
            </a:endParaRPr>
          </a:p>
          <a:p>
            <a:pPr marL="0" indent="0">
              <a:buFontTx/>
              <a:buNone/>
            </a:pPr>
            <a:endParaRPr lang="fr-BE" altLang="fr-FR" smtClean="0"/>
          </a:p>
        </p:txBody>
      </p:sp>
    </p:spTree>
    <p:extLst>
      <p:ext uri="{BB962C8B-B14F-4D97-AF65-F5344CB8AC3E}">
        <p14:creationId xmlns:p14="http://schemas.microsoft.com/office/powerpoint/2010/main" val="425029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7505"/>
            <a:ext cx="4211960" cy="685191"/>
          </a:xfr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fr-BE" sz="2000" b="1" dirty="0" smtClean="0">
                <a:solidFill>
                  <a:schemeClr val="bg1"/>
                </a:solidFill>
              </a:rPr>
              <a:t>Géographique et service universel</a:t>
            </a:r>
            <a:endParaRPr lang="fr-BE" sz="2000" b="1" dirty="0">
              <a:solidFill>
                <a:schemeClr val="bg1"/>
              </a:solidFill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4499993" y="7505"/>
            <a:ext cx="4611349" cy="685191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2000" b="1" dirty="0" smtClean="0">
                <a:solidFill>
                  <a:schemeClr val="bg1"/>
                </a:solidFill>
              </a:rPr>
              <a:t>Financière</a:t>
            </a:r>
            <a:endParaRPr lang="fr-BE" sz="2000" b="1" dirty="0">
              <a:solidFill>
                <a:schemeClr val="bg1"/>
              </a:solidFill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01248" y="3573016"/>
            <a:ext cx="4110712" cy="535293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2000" b="1" dirty="0" smtClean="0">
                <a:solidFill>
                  <a:schemeClr val="bg1"/>
                </a:solidFill>
              </a:rPr>
              <a:t>Inscription</a:t>
            </a:r>
            <a:endParaRPr lang="fr-BE" sz="2000" b="1" dirty="0">
              <a:solidFill>
                <a:schemeClr val="bg1"/>
              </a:solidFill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4515748" y="2518569"/>
            <a:ext cx="4526428" cy="535293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2000" b="1" dirty="0" smtClean="0">
                <a:solidFill>
                  <a:schemeClr val="bg1"/>
                </a:solidFill>
              </a:rPr>
              <a:t>Socio-culturelle et horaire</a:t>
            </a:r>
            <a:endParaRPr lang="fr-BE" sz="2000" b="1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5496" y="692696"/>
            <a:ext cx="4176464" cy="2800767"/>
          </a:xfrm>
          <a:prstGeom prst="rect">
            <a:avLst/>
          </a:prstGeom>
          <a:solidFill>
            <a:srgbClr val="FFFFCC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BE" sz="1600" dirty="0" smtClean="0">
                <a:solidFill>
                  <a:schemeClr val="tx1"/>
                </a:solidFill>
              </a:rPr>
              <a:t>1° </a:t>
            </a: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Revoir les critères Cigogne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Base communale (voir quartier)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33% taux de couverture subventionné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50% taux de couverture global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Correctifs : si demande forte, si revenus faibles,…</a:t>
            </a:r>
          </a:p>
          <a:p>
            <a:r>
              <a:rPr lang="fr-BE" sz="1600" dirty="0" smtClean="0">
                <a:solidFill>
                  <a:schemeClr val="tx1"/>
                </a:solidFill>
                <a:latin typeface="+mj-lt"/>
              </a:rPr>
              <a:t>2° Intégrer les nouveaux niveaux de subsides dans les programmations.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Passage d’un niveau à l’autre.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Nouveaux critères à prévoir en fonction des besoins.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499993" y="692696"/>
            <a:ext cx="4608511" cy="1754326"/>
          </a:xfrm>
          <a:prstGeom prst="rect">
            <a:avLst/>
          </a:prstGeom>
          <a:solidFill>
            <a:srgbClr val="FFFFCC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 smtClean="0">
                <a:solidFill>
                  <a:schemeClr val="tx1"/>
                </a:solidFill>
                <a:latin typeface="+mj-lt"/>
              </a:rPr>
              <a:t>Révision  de la grille PFP (diminution pur les bas et moyens revenus)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 smtClean="0">
                <a:solidFill>
                  <a:schemeClr val="tx1"/>
                </a:solidFill>
                <a:latin typeface="+mj-lt"/>
              </a:rPr>
              <a:t>Suppression de l’intervention accueil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 smtClean="0">
                <a:solidFill>
                  <a:schemeClr val="tx1"/>
                </a:solidFill>
                <a:latin typeface="+mj-lt"/>
              </a:rPr>
              <a:t>Révision de la péréquation/rétrocession pour harmoniser la recette des parents</a:t>
            </a:r>
            <a:r>
              <a:rPr lang="fr-BE" dirty="0" smtClean="0">
                <a:latin typeface="+mj-lt"/>
              </a:rPr>
              <a:t>.</a:t>
            </a:r>
            <a:endParaRPr lang="fr-BE" dirty="0" smtClean="0"/>
          </a:p>
          <a:p>
            <a:endParaRPr lang="fr-BE" dirty="0" smtClean="0"/>
          </a:p>
        </p:txBody>
      </p:sp>
      <p:sp>
        <p:nvSpPr>
          <p:cNvPr id="9" name="ZoneTexte 8"/>
          <p:cNvSpPr txBox="1"/>
          <p:nvPr/>
        </p:nvSpPr>
        <p:spPr>
          <a:xfrm>
            <a:off x="35496" y="4249552"/>
            <a:ext cx="4176464" cy="2585323"/>
          </a:xfrm>
          <a:prstGeom prst="rect">
            <a:avLst/>
          </a:prstGeom>
          <a:solidFill>
            <a:srgbClr val="FFFFCC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 smtClean="0">
                <a:solidFill>
                  <a:schemeClr val="tx1"/>
                </a:solidFill>
                <a:latin typeface="+mj-lt"/>
              </a:rPr>
              <a:t>Demande d’accueil en ligne obligatoire via « premier pas » : 1</a:t>
            </a:r>
            <a:r>
              <a:rPr lang="fr-BE" baseline="30000" dirty="0" smtClean="0">
                <a:solidFill>
                  <a:schemeClr val="tx1"/>
                </a:solidFill>
                <a:latin typeface="+mj-lt"/>
              </a:rPr>
              <a:t>er</a:t>
            </a:r>
            <a:r>
              <a:rPr lang="fr-BE" dirty="0" smtClean="0">
                <a:solidFill>
                  <a:schemeClr val="tx1"/>
                </a:solidFill>
                <a:latin typeface="+mj-lt"/>
              </a:rPr>
              <a:t> janvier 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 smtClean="0">
                <a:solidFill>
                  <a:schemeClr val="tx1"/>
                </a:solidFill>
                <a:latin typeface="+mj-lt"/>
              </a:rPr>
              <a:t>Nouvelle procédure d’inscription.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 smtClean="0">
                <a:solidFill>
                  <a:schemeClr val="tx1"/>
                </a:solidFill>
                <a:latin typeface="+mj-lt"/>
              </a:rPr>
              <a:t>Créer un réseau garantissant l’accès à toutes les familles à « premier pas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 smtClean="0">
                <a:solidFill>
                  <a:schemeClr val="tx1"/>
                </a:solidFill>
                <a:latin typeface="+mj-lt"/>
              </a:rPr>
              <a:t>Développement d’un soutien ONE à la recherche de place.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474706" y="3125409"/>
            <a:ext cx="4608512" cy="3508653"/>
          </a:xfrm>
          <a:prstGeom prst="rect">
            <a:avLst/>
          </a:prstGeom>
          <a:solidFill>
            <a:srgbClr val="FFFFCC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 smtClean="0">
                <a:solidFill>
                  <a:schemeClr val="tx1"/>
                </a:solidFill>
                <a:latin typeface="+mj-lt"/>
              </a:rPr>
              <a:t>10 ou 11h30 d’ouverture/jour min. pour les niveau 1-2 de subsides + niveau 3 accessibilité horaire renforcée.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 smtClean="0">
                <a:solidFill>
                  <a:schemeClr val="tx1"/>
                </a:solidFill>
                <a:latin typeface="+mj-lt"/>
              </a:rPr>
              <a:t>Priorités sociales à l’inscription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sz="1400" dirty="0" smtClean="0">
                <a:solidFill>
                  <a:schemeClr val="tx1"/>
                </a:solidFill>
                <a:latin typeface="+mj-lt"/>
              </a:rPr>
              <a:t>20-50 % pour le niveau 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sz="1400" dirty="0" smtClean="0">
                <a:solidFill>
                  <a:schemeClr val="tx1"/>
                </a:solidFill>
                <a:latin typeface="+mj-lt"/>
              </a:rPr>
              <a:t>Jusqu’à 80% pour le niveau 3 accessibilité sociale renforcée.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 smtClean="0">
                <a:solidFill>
                  <a:schemeClr val="tx1"/>
                </a:solidFill>
                <a:latin typeface="+mj-lt"/>
              </a:rPr>
              <a:t>Accueil d’urgence dès le niveau 2 : </a:t>
            </a:r>
            <a:r>
              <a:rPr lang="fr-BE" sz="1200" dirty="0" smtClean="0">
                <a:solidFill>
                  <a:schemeClr val="tx1"/>
                </a:solidFill>
                <a:latin typeface="+mj-lt"/>
              </a:rPr>
              <a:t>1 enfants (cap. – de 35 places) ou 2 enfants (au-delà). surnuméraire sur demande de l’ONE.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 smtClean="0">
                <a:solidFill>
                  <a:schemeClr val="tx1"/>
                </a:solidFill>
                <a:latin typeface="+mj-lt"/>
              </a:rPr>
              <a:t>Plan d’action visant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sz="1200" dirty="0" smtClean="0">
                <a:solidFill>
                  <a:schemeClr val="tx1"/>
                </a:solidFill>
                <a:latin typeface="+mj-lt"/>
              </a:rPr>
              <a:t>Favoriser l’expression de besoin d’accueil des familles les plus vulnérables.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sz="1200" dirty="0" smtClean="0">
                <a:solidFill>
                  <a:schemeClr val="tx1"/>
                </a:solidFill>
                <a:latin typeface="+mj-lt"/>
              </a:rPr>
              <a:t>Renforcer la logique d’accueil de tous et d’accessibilité des milieux d’accueil.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2" name="Ellipse 1"/>
          <p:cNvSpPr/>
          <p:nvPr/>
        </p:nvSpPr>
        <p:spPr bwMode="auto">
          <a:xfrm>
            <a:off x="3407229" y="1992086"/>
            <a:ext cx="881742" cy="136071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4800" b="1" i="0" u="none" strike="noStrike" cap="none" normalizeH="0" baseline="0" smtClean="0">
              <a:ln>
                <a:noFill/>
              </a:ln>
              <a:solidFill>
                <a:srgbClr val="E2003C"/>
              </a:solidFill>
              <a:effectLst/>
              <a:latin typeface="Trebuchet MS" pitchFamily="34" charset="0"/>
            </a:endParaRPr>
          </a:p>
        </p:txBody>
      </p:sp>
      <p:sp>
        <p:nvSpPr>
          <p:cNvPr id="11" name="Ellipse 10"/>
          <p:cNvSpPr/>
          <p:nvPr/>
        </p:nvSpPr>
        <p:spPr bwMode="auto">
          <a:xfrm>
            <a:off x="2819400" y="2672443"/>
            <a:ext cx="587829" cy="45719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4800" b="1" i="0" u="none" strike="noStrike" cap="none" normalizeH="0" baseline="0" smtClean="0">
              <a:ln>
                <a:noFill/>
              </a:ln>
              <a:solidFill>
                <a:srgbClr val="E2003C"/>
              </a:solidFill>
              <a:effectLst/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50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dirty="0" smtClean="0"/>
              <a:t>Objectifs de la réforme</a:t>
            </a:r>
          </a:p>
        </p:txBody>
      </p:sp>
      <p:sp>
        <p:nvSpPr>
          <p:cNvPr id="5017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179388" y="1557338"/>
            <a:ext cx="8785225" cy="45386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None/>
            </a:pPr>
            <a:r>
              <a:rPr lang="fr-BE" altLang="fr-FR" sz="2800" dirty="0" smtClean="0">
                <a:solidFill>
                  <a:srgbClr val="E2003C"/>
                </a:solidFill>
              </a:rPr>
              <a:t>Objectif opérationnel 3</a:t>
            </a:r>
          </a:p>
          <a:p>
            <a:pPr marL="0" indent="0">
              <a:buFontTx/>
              <a:buNone/>
            </a:pPr>
            <a:r>
              <a:rPr lang="fr-BE" altLang="fr-FR" sz="2800" dirty="0" smtClean="0">
                <a:solidFill>
                  <a:srgbClr val="E2003C"/>
                </a:solidFill>
              </a:rPr>
              <a:t>Renforcer la qualité.</a:t>
            </a:r>
          </a:p>
          <a:p>
            <a:pPr marL="0" indent="0">
              <a:buFontTx/>
              <a:buNone/>
            </a:pPr>
            <a:r>
              <a:rPr lang="fr-BE" altLang="fr-FR" sz="2800" dirty="0" smtClean="0">
                <a:solidFill>
                  <a:srgbClr val="002060"/>
                </a:solidFill>
              </a:rPr>
              <a:t>3.1. Amélioration du niveau de formation initiale.</a:t>
            </a:r>
          </a:p>
          <a:p>
            <a:pPr marL="0" indent="0">
              <a:buFontTx/>
              <a:buNone/>
            </a:pPr>
            <a:r>
              <a:rPr lang="fr-BE" altLang="fr-FR" sz="2800" dirty="0" smtClean="0">
                <a:solidFill>
                  <a:srgbClr val="002060"/>
                </a:solidFill>
              </a:rPr>
              <a:t>3.2. Amélioration de la formation continue.</a:t>
            </a:r>
          </a:p>
          <a:p>
            <a:pPr marL="0" indent="0">
              <a:buFontTx/>
              <a:buNone/>
            </a:pPr>
            <a:r>
              <a:rPr lang="fr-BE" altLang="fr-FR" sz="2800" dirty="0" smtClean="0">
                <a:solidFill>
                  <a:srgbClr val="002060"/>
                </a:solidFill>
              </a:rPr>
              <a:t>3.3. Remplacement de l’attestation de qualité par des </a:t>
            </a:r>
          </a:p>
          <a:p>
            <a:pPr marL="0" indent="0">
              <a:buFontTx/>
              <a:buNone/>
            </a:pPr>
            <a:r>
              <a:rPr lang="fr-BE" altLang="fr-FR" sz="2800" dirty="0" smtClean="0">
                <a:solidFill>
                  <a:srgbClr val="002060"/>
                </a:solidFill>
              </a:rPr>
              <a:t>       bilans généraux de fonctionnement.</a:t>
            </a:r>
          </a:p>
          <a:p>
            <a:pPr marL="0" indent="0">
              <a:buFontTx/>
              <a:buNone/>
            </a:pPr>
            <a:r>
              <a:rPr lang="fr-BE" altLang="fr-FR" sz="2800" dirty="0" smtClean="0">
                <a:solidFill>
                  <a:srgbClr val="002060"/>
                </a:solidFill>
              </a:rPr>
              <a:t>3.4. Evolution des procédures.</a:t>
            </a:r>
          </a:p>
          <a:p>
            <a:pPr marL="0" indent="0">
              <a:buFontTx/>
              <a:buNone/>
            </a:pPr>
            <a:endParaRPr lang="fr-BE" altLang="fr-FR" sz="2800" dirty="0" smtClean="0">
              <a:solidFill>
                <a:srgbClr val="002060"/>
              </a:solidFill>
            </a:endParaRPr>
          </a:p>
          <a:p>
            <a:pPr marL="0" indent="0">
              <a:buFontTx/>
              <a:buNone/>
            </a:pPr>
            <a:endParaRPr lang="fr-BE" altLang="fr-FR" sz="28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79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1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onception personnalisée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onception personnalisée">
  <a:themeElements>
    <a:clrScheme name="1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onception personnalisée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NE Overture  ">
  <a:themeElements>
    <a:clrScheme name="ONE Overture  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NE Overture  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ONE Overture  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6237</TotalTime>
  <Words>947</Words>
  <Application>Microsoft Office PowerPoint</Application>
  <PresentationFormat>Affichage à l'écran (4:3)</PresentationFormat>
  <Paragraphs>265</Paragraphs>
  <Slides>14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1_Conception personnalisée</vt:lpstr>
      <vt:lpstr>2_Conception personnalisée</vt:lpstr>
      <vt:lpstr>ONE Overture  </vt:lpstr>
      <vt:lpstr>Présentation PowerPoint</vt:lpstr>
      <vt:lpstr>Objectifs opérationnels de la réforme</vt:lpstr>
      <vt:lpstr>(CO)ACCUEILLANT(S) INDEPENDANT(S)</vt:lpstr>
      <vt:lpstr>CRECHES</vt:lpstr>
      <vt:lpstr>Présentation PowerPoint</vt:lpstr>
      <vt:lpstr>SERVICE D’ACCUEIL D’ENFANT</vt:lpstr>
      <vt:lpstr>Objectifs de la réforme</vt:lpstr>
      <vt:lpstr>Présentation PowerPoint</vt:lpstr>
      <vt:lpstr>Objectifs de la réforme</vt:lpstr>
      <vt:lpstr>Focus : évolution des formations initiales</vt:lpstr>
      <vt:lpstr>Focus évolution des formations initiales</vt:lpstr>
      <vt:lpstr>Objectifs de la réforme</vt:lpstr>
      <vt:lpstr>Simplifier et digitaliser</vt:lpstr>
      <vt:lpstr>Simplifier et digitaliser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GILSON Eddy</dc:creator>
  <cp:lastModifiedBy>GILSON Eddy</cp:lastModifiedBy>
  <cp:revision>209</cp:revision>
  <cp:lastPrinted>2019-09-02T05:18:56Z</cp:lastPrinted>
  <dcterms:created xsi:type="dcterms:W3CDTF">2019-06-14T05:17:27Z</dcterms:created>
  <dcterms:modified xsi:type="dcterms:W3CDTF">2019-12-04T06:11:29Z</dcterms:modified>
</cp:coreProperties>
</file>