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74" r:id="rId2"/>
    <p:sldId id="440" r:id="rId3"/>
    <p:sldId id="445" r:id="rId4"/>
    <p:sldId id="457" r:id="rId5"/>
    <p:sldId id="458" r:id="rId6"/>
    <p:sldId id="459" r:id="rId7"/>
    <p:sldId id="460" r:id="rId8"/>
    <p:sldId id="461" r:id="rId9"/>
    <p:sldId id="462" r:id="rId10"/>
    <p:sldId id="463" r:id="rId11"/>
    <p:sldId id="464" r:id="rId12"/>
    <p:sldId id="465" r:id="rId13"/>
    <p:sldId id="467" r:id="rId14"/>
    <p:sldId id="468" r:id="rId15"/>
    <p:sldId id="469" r:id="rId16"/>
    <p:sldId id="470" r:id="rId17"/>
    <p:sldId id="472" r:id="rId18"/>
    <p:sldId id="473" r:id="rId19"/>
    <p:sldId id="474" r:id="rId20"/>
    <p:sldId id="476" r:id="rId21"/>
    <p:sldId id="475" r:id="rId22"/>
    <p:sldId id="477" r:id="rId23"/>
    <p:sldId id="478"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64C8"/>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7" autoAdjust="0"/>
    <p:restoredTop sz="86446"/>
  </p:normalViewPr>
  <p:slideViewPr>
    <p:cSldViewPr snapToGrid="0" snapToObjects="1" showGuides="1">
      <p:cViewPr>
        <p:scale>
          <a:sx n="42" d="100"/>
          <a:sy n="42" d="100"/>
        </p:scale>
        <p:origin x="792" y="1400"/>
      </p:cViewPr>
      <p:guideLst>
        <p:guide orient="horz" pos="1049"/>
        <p:guide pos="43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0116193\Dropbox\artikels\Lokale%20kinderopvang\Wijken\overzicht_resultaten_wijken.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Blad1!$A$2</c:f>
              <c:strCache>
                <c:ptCount val="1"/>
                <c:pt idx="0">
                  <c:v>Crèches</c:v>
                </c:pt>
              </c:strCache>
            </c:strRef>
          </c:tx>
          <c:spPr>
            <a:ln w="88900" cap="rnd">
              <a:solidFill>
                <a:schemeClr val="accent1"/>
              </a:solidFill>
              <a:round/>
            </a:ln>
            <a:effectLst/>
          </c:spPr>
          <c:marker>
            <c:symbol val="circle"/>
            <c:size val="5"/>
            <c:spPr>
              <a:solidFill>
                <a:schemeClr val="accent1"/>
              </a:solidFill>
              <a:ln w="9525">
                <a:solidFill>
                  <a:schemeClr val="accent1"/>
                </a:solidFill>
              </a:ln>
              <a:effectLst/>
            </c:spPr>
          </c:marker>
          <c:cat>
            <c:strRef>
              <c:f>Blad1!$B$1:$G$1</c:f>
              <c:strCache>
                <c:ptCount val="6"/>
                <c:pt idx="0">
                  <c:v>1964</c:v>
                </c:pt>
                <c:pt idx="1">
                  <c:v>1965</c:v>
                </c:pt>
                <c:pt idx="2">
                  <c:v>1966</c:v>
                </c:pt>
                <c:pt idx="3">
                  <c:v>1967</c:v>
                </c:pt>
                <c:pt idx="4">
                  <c:v>1968</c:v>
                </c:pt>
                <c:pt idx="5">
                  <c:v>1969</c:v>
                </c:pt>
              </c:strCache>
            </c:strRef>
          </c:cat>
          <c:val>
            <c:numRef>
              <c:f>Blad1!$B$2:$G$2</c:f>
              <c:numCache>
                <c:formatCode>General</c:formatCode>
                <c:ptCount val="6"/>
                <c:pt idx="0">
                  <c:v>66</c:v>
                </c:pt>
                <c:pt idx="1">
                  <c:v>67</c:v>
                </c:pt>
                <c:pt idx="2">
                  <c:v>70</c:v>
                </c:pt>
                <c:pt idx="3">
                  <c:v>73</c:v>
                </c:pt>
                <c:pt idx="4">
                  <c:v>72</c:v>
                </c:pt>
                <c:pt idx="5">
                  <c:v>78</c:v>
                </c:pt>
              </c:numCache>
            </c:numRef>
          </c:val>
          <c:smooth val="0"/>
          <c:extLst>
            <c:ext xmlns:c16="http://schemas.microsoft.com/office/drawing/2014/chart" uri="{C3380CC4-5D6E-409C-BE32-E72D297353CC}">
              <c16:uniqueId val="{00000000-004C-DA4E-9EB5-92D2CB1A977C}"/>
            </c:ext>
          </c:extLst>
        </c:ser>
        <c:ser>
          <c:idx val="1"/>
          <c:order val="1"/>
          <c:tx>
            <c:strRef>
              <c:f>Blad1!$A$3</c:f>
              <c:strCache>
                <c:ptCount val="1"/>
                <c:pt idx="0">
                  <c:v>Prégardiennats</c:v>
                </c:pt>
              </c:strCache>
            </c:strRef>
          </c:tx>
          <c:spPr>
            <a:ln w="88900" cap="rnd">
              <a:solidFill>
                <a:srgbClr val="FF0000"/>
              </a:solidFill>
              <a:round/>
            </a:ln>
            <a:effectLst/>
          </c:spPr>
          <c:marker>
            <c:symbol val="circle"/>
            <c:size val="5"/>
            <c:spPr>
              <a:solidFill>
                <a:schemeClr val="accent2"/>
              </a:solidFill>
              <a:ln w="9525">
                <a:solidFill>
                  <a:schemeClr val="accent2"/>
                </a:solidFill>
              </a:ln>
              <a:effectLst/>
            </c:spPr>
          </c:marker>
          <c:cat>
            <c:strRef>
              <c:f>Blad1!$B$1:$G$1</c:f>
              <c:strCache>
                <c:ptCount val="6"/>
                <c:pt idx="0">
                  <c:v>1964</c:v>
                </c:pt>
                <c:pt idx="1">
                  <c:v>1965</c:v>
                </c:pt>
                <c:pt idx="2">
                  <c:v>1966</c:v>
                </c:pt>
                <c:pt idx="3">
                  <c:v>1967</c:v>
                </c:pt>
                <c:pt idx="4">
                  <c:v>1968</c:v>
                </c:pt>
                <c:pt idx="5">
                  <c:v>1969</c:v>
                </c:pt>
              </c:strCache>
            </c:strRef>
          </c:cat>
          <c:val>
            <c:numRef>
              <c:f>Blad1!$B$3:$G$3</c:f>
              <c:numCache>
                <c:formatCode>General</c:formatCode>
                <c:ptCount val="6"/>
                <c:pt idx="0">
                  <c:v>34</c:v>
                </c:pt>
                <c:pt idx="1">
                  <c:v>86</c:v>
                </c:pt>
                <c:pt idx="2">
                  <c:v>101</c:v>
                </c:pt>
                <c:pt idx="3">
                  <c:v>120</c:v>
                </c:pt>
                <c:pt idx="4">
                  <c:v>155</c:v>
                </c:pt>
                <c:pt idx="5">
                  <c:v>171</c:v>
                </c:pt>
              </c:numCache>
            </c:numRef>
          </c:val>
          <c:smooth val="0"/>
          <c:extLst>
            <c:ext xmlns:c16="http://schemas.microsoft.com/office/drawing/2014/chart" uri="{C3380CC4-5D6E-409C-BE32-E72D297353CC}">
              <c16:uniqueId val="{00000001-004C-DA4E-9EB5-92D2CB1A977C}"/>
            </c:ext>
          </c:extLst>
        </c:ser>
        <c:dLbls>
          <c:showLegendKey val="0"/>
          <c:showVal val="0"/>
          <c:showCatName val="0"/>
          <c:showSerName val="0"/>
          <c:showPercent val="0"/>
          <c:showBubbleSize val="0"/>
        </c:dLbls>
        <c:marker val="1"/>
        <c:smooth val="0"/>
        <c:axId val="1972591120"/>
        <c:axId val="1972742416"/>
      </c:lineChart>
      <c:catAx>
        <c:axId val="197259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972742416"/>
        <c:crosses val="autoZero"/>
        <c:auto val="1"/>
        <c:lblAlgn val="ctr"/>
        <c:lblOffset val="100"/>
        <c:noMultiLvlLbl val="0"/>
      </c:catAx>
      <c:valAx>
        <c:axId val="1972742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mn-cs"/>
              </a:defRPr>
            </a:pPr>
            <a:endParaRPr lang="fr-FR"/>
          </a:p>
        </c:txPr>
        <c:crossAx val="197259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53000"/>
      </a:schemeClr>
    </a:solid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1.6666666666666718E-2"/>
                  <c:y val="3.4722222222222224E-2"/>
                </c:manualLayout>
              </c:layout>
              <c:tx>
                <c:rich>
                  <a:bodyPr/>
                  <a:lstStyle/>
                  <a:p>
                    <a:fld id="{A01FA5E8-B648-3A45-B01B-D054C3B1966B}"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1A3-FC4F-8347-70EC6DCCCA0C}"/>
                </c:ext>
              </c:extLst>
            </c:dLbl>
            <c:dLbl>
              <c:idx val="1"/>
              <c:layout>
                <c:manualLayout>
                  <c:x val="-5.2777777777777826E-2"/>
                  <c:y val="6.1728395061728253E-2"/>
                </c:manualLayout>
              </c:layout>
              <c:tx>
                <c:rich>
                  <a:bodyPr/>
                  <a:lstStyle/>
                  <a:p>
                    <a:fld id="{28A68B32-CAD0-F74B-AF20-2D51A2C95198}"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1A3-FC4F-8347-70EC6DCCCA0C}"/>
                </c:ext>
              </c:extLst>
            </c:dLbl>
            <c:dLbl>
              <c:idx val="2"/>
              <c:tx>
                <c:rich>
                  <a:bodyPr/>
                  <a:lstStyle/>
                  <a:p>
                    <a:fld id="{2964DA61-B07C-FB43-89F5-525673228861}"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1A3-FC4F-8347-70EC6DCCCA0C}"/>
                </c:ext>
              </c:extLst>
            </c:dLbl>
            <c:dLbl>
              <c:idx val="3"/>
              <c:layout>
                <c:manualLayout>
                  <c:x val="-2.500000000000005E-2"/>
                  <c:y val="-4.2438271604938273E-2"/>
                </c:manualLayout>
              </c:layout>
              <c:tx>
                <c:rich>
                  <a:bodyPr/>
                  <a:lstStyle/>
                  <a:p>
                    <a:fld id="{5E480EA9-D6AB-7943-9618-E91FFEE24376}"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1A3-FC4F-8347-70EC6DCCCA0C}"/>
                </c:ext>
              </c:extLst>
            </c:dLbl>
            <c:dLbl>
              <c:idx val="4"/>
              <c:tx>
                <c:rich>
                  <a:bodyPr/>
                  <a:lstStyle/>
                  <a:p>
                    <a:fld id="{55C1E9DE-7266-8544-A84E-3A1677F0D85E}"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1A3-FC4F-8347-70EC6DCCCA0C}"/>
                </c:ext>
              </c:extLst>
            </c:dLbl>
            <c:dLbl>
              <c:idx val="5"/>
              <c:layout>
                <c:manualLayout>
                  <c:x val="-2.4999999999999949E-2"/>
                  <c:y val="3.8580246913580175E-2"/>
                </c:manualLayout>
              </c:layout>
              <c:tx>
                <c:rich>
                  <a:bodyPr/>
                  <a:lstStyle/>
                  <a:p>
                    <a:fld id="{6CA770B5-C363-6C4C-B1EA-6352705571AF}"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1A3-FC4F-8347-70EC6DCCCA0C}"/>
                </c:ext>
              </c:extLst>
            </c:dLbl>
            <c:dLbl>
              <c:idx val="6"/>
              <c:layout>
                <c:manualLayout>
                  <c:x val="-5.2777777777777778E-2"/>
                  <c:y val="-8.4876543209876545E-2"/>
                </c:manualLayout>
              </c:layout>
              <c:tx>
                <c:rich>
                  <a:bodyPr/>
                  <a:lstStyle/>
                  <a:p>
                    <a:fld id="{CEC20441-A56E-BA4B-A3CF-61B169E9D5C8}"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1A3-FC4F-8347-70EC6DCCCA0C}"/>
                </c:ext>
              </c:extLst>
            </c:dLbl>
            <c:dLbl>
              <c:idx val="7"/>
              <c:layout>
                <c:manualLayout>
                  <c:x val="5.5555555555555552E-2"/>
                  <c:y val="3.8580246913580175E-2"/>
                </c:manualLayout>
              </c:layout>
              <c:tx>
                <c:rich>
                  <a:bodyPr/>
                  <a:lstStyle/>
                  <a:p>
                    <a:fld id="{773584FA-E6D6-7341-B28E-322C374499DC}"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1A3-FC4F-8347-70EC6DCCCA0C}"/>
                </c:ext>
              </c:extLst>
            </c:dLbl>
            <c:dLbl>
              <c:idx val="8"/>
              <c:layout>
                <c:manualLayout>
                  <c:x val="-1.0185067526415994E-16"/>
                  <c:y val="3.4722222222222224E-2"/>
                </c:manualLayout>
              </c:layout>
              <c:tx>
                <c:rich>
                  <a:bodyPr/>
                  <a:lstStyle/>
                  <a:p>
                    <a:fld id="{949F172F-31EB-9F4E-BBED-1DDBD2D861AC}"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1A3-FC4F-8347-70EC6DCCCA0C}"/>
                </c:ext>
              </c:extLst>
            </c:dLbl>
            <c:dLbl>
              <c:idx val="9"/>
              <c:tx>
                <c:rich>
                  <a:bodyPr/>
                  <a:lstStyle/>
                  <a:p>
                    <a:fld id="{03BB42F9-585C-D540-8E6A-CC3A049018DB}"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1A3-FC4F-8347-70EC6DCCCA0C}"/>
                </c:ext>
              </c:extLst>
            </c:dLbl>
            <c:dLbl>
              <c:idx val="10"/>
              <c:layout>
                <c:manualLayout>
                  <c:x val="-1.0185067526415994E-16"/>
                  <c:y val="-6.9444444444444448E-2"/>
                </c:manualLayout>
              </c:layout>
              <c:tx>
                <c:rich>
                  <a:bodyPr/>
                  <a:lstStyle/>
                  <a:p>
                    <a:fld id="{9F8A1532-5770-E84C-91E3-BD0EDA6B8204}"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1A3-FC4F-8347-70EC6DCCCA0C}"/>
                </c:ext>
              </c:extLst>
            </c:dLbl>
            <c:dLbl>
              <c:idx val="11"/>
              <c:tx>
                <c:rich>
                  <a:bodyPr/>
                  <a:lstStyle/>
                  <a:p>
                    <a:fld id="{AF9DB05A-C365-7F44-8138-5C2ECDD606C4}"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1A3-FC4F-8347-70EC6DCCCA0C}"/>
                </c:ext>
              </c:extLst>
            </c:dLbl>
            <c:dLbl>
              <c:idx val="12"/>
              <c:tx>
                <c:rich>
                  <a:bodyPr/>
                  <a:lstStyle/>
                  <a:p>
                    <a:fld id="{196FC99B-916A-CC45-8DDB-837047BB8960}"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1A3-FC4F-8347-70EC6DCCCA0C}"/>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xVal>
            <c:numRef>
              <c:f>Blad1!$C$2:$C$14</c:f>
              <c:numCache>
                <c:formatCode>General</c:formatCode>
                <c:ptCount val="13"/>
                <c:pt idx="0">
                  <c:v>0.28000000000000003</c:v>
                </c:pt>
                <c:pt idx="1">
                  <c:v>0.37</c:v>
                </c:pt>
                <c:pt idx="2">
                  <c:v>0.35</c:v>
                </c:pt>
                <c:pt idx="3">
                  <c:v>0.38</c:v>
                </c:pt>
                <c:pt idx="4">
                  <c:v>0.37</c:v>
                </c:pt>
                <c:pt idx="5">
                  <c:v>0.34</c:v>
                </c:pt>
                <c:pt idx="6">
                  <c:v>0.32</c:v>
                </c:pt>
                <c:pt idx="7">
                  <c:v>0.42</c:v>
                </c:pt>
                <c:pt idx="8">
                  <c:v>0.4</c:v>
                </c:pt>
                <c:pt idx="9">
                  <c:v>0.54</c:v>
                </c:pt>
                <c:pt idx="10">
                  <c:v>0.44</c:v>
                </c:pt>
                <c:pt idx="11">
                  <c:v>0.59</c:v>
                </c:pt>
                <c:pt idx="12">
                  <c:v>0.52</c:v>
                </c:pt>
              </c:numCache>
            </c:numRef>
          </c:xVal>
          <c:yVal>
            <c:numRef>
              <c:f>Blad1!$D$2:$D$14</c:f>
              <c:numCache>
                <c:formatCode>General</c:formatCode>
                <c:ptCount val="13"/>
                <c:pt idx="0">
                  <c:v>-0.21</c:v>
                </c:pt>
                <c:pt idx="1">
                  <c:v>-0.68</c:v>
                </c:pt>
                <c:pt idx="2">
                  <c:v>-0.55000000000000004</c:v>
                </c:pt>
                <c:pt idx="3">
                  <c:v>0.05</c:v>
                </c:pt>
                <c:pt idx="4">
                  <c:v>0.78</c:v>
                </c:pt>
                <c:pt idx="5">
                  <c:v>-7.0000000000000007E-2</c:v>
                </c:pt>
                <c:pt idx="6">
                  <c:v>-0.11</c:v>
                </c:pt>
                <c:pt idx="7">
                  <c:v>-0.02</c:v>
                </c:pt>
                <c:pt idx="8">
                  <c:v>-0.09</c:v>
                </c:pt>
                <c:pt idx="9">
                  <c:v>-0.14000000000000001</c:v>
                </c:pt>
                <c:pt idx="10">
                  <c:v>-0.01</c:v>
                </c:pt>
                <c:pt idx="11">
                  <c:v>0.19</c:v>
                </c:pt>
                <c:pt idx="12">
                  <c:v>-0.46</c:v>
                </c:pt>
              </c:numCache>
            </c:numRef>
          </c:yVal>
          <c:smooth val="0"/>
          <c:extLst>
            <c:ext xmlns:c15="http://schemas.microsoft.com/office/drawing/2012/chart" uri="{02D57815-91ED-43cb-92C2-25804820EDAC}">
              <c15:datalabelsRange>
                <c15:f>Blad1!$A$2:$A$14</c15:f>
                <c15:dlblRangeCache>
                  <c:ptCount val="13"/>
                  <c:pt idx="0">
                    <c:v>Antwerpen</c:v>
                  </c:pt>
                  <c:pt idx="1">
                    <c:v>Oostende</c:v>
                  </c:pt>
                  <c:pt idx="2">
                    <c:v>Aalst</c:v>
                  </c:pt>
                  <c:pt idx="3">
                    <c:v>Genk</c:v>
                  </c:pt>
                  <c:pt idx="4">
                    <c:v>Turnhout</c:v>
                  </c:pt>
                  <c:pt idx="5">
                    <c:v>Sint-Niklaas</c:v>
                  </c:pt>
                  <c:pt idx="6">
                    <c:v>Mechelen</c:v>
                  </c:pt>
                  <c:pt idx="7">
                    <c:v>Gent</c:v>
                  </c:pt>
                  <c:pt idx="8">
                    <c:v>Hasselt</c:v>
                  </c:pt>
                  <c:pt idx="9">
                    <c:v>Brugge</c:v>
                  </c:pt>
                  <c:pt idx="10">
                    <c:v>Kortrijk</c:v>
                  </c:pt>
                  <c:pt idx="11">
                    <c:v>Leuven</c:v>
                  </c:pt>
                  <c:pt idx="12">
                    <c:v>Roeselare</c:v>
                  </c:pt>
                </c15:dlblRangeCache>
              </c15:datalabelsRange>
            </c:ext>
            <c:ext xmlns:c16="http://schemas.microsoft.com/office/drawing/2014/chart" uri="{C3380CC4-5D6E-409C-BE32-E72D297353CC}">
              <c16:uniqueId val="{0000000E-41A3-FC4F-8347-70EC6DCCCA0C}"/>
            </c:ext>
          </c:extLst>
        </c:ser>
        <c:dLbls>
          <c:showLegendKey val="0"/>
          <c:showVal val="0"/>
          <c:showCatName val="0"/>
          <c:showSerName val="0"/>
          <c:showPercent val="0"/>
          <c:showBubbleSize val="0"/>
        </c:dLbls>
        <c:axId val="524980864"/>
        <c:axId val="524983488"/>
      </c:scatterChart>
      <c:valAx>
        <c:axId val="524980864"/>
        <c:scaling>
          <c:orientation val="minMax"/>
          <c:min val="0.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nl-BE"/>
                  <a:t>Sociale dekkingsgraad (%)</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title>
        <c:numFmt formatCode="0%" sourceLinked="0"/>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524983488"/>
        <c:crosses val="autoZero"/>
        <c:crossBetween val="midCat"/>
      </c:valAx>
      <c:valAx>
        <c:axId val="524983488"/>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nl-BE"/>
                  <a:t>Ongelijkheid</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524980864"/>
        <c:crossesAt val="0.40900000000000003"/>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0.03833</cdr:x>
      <cdr:y>0.20139</cdr:y>
    </cdr:from>
    <cdr:to>
      <cdr:x>0.06667</cdr:x>
      <cdr:y>0.30671</cdr:y>
    </cdr:to>
    <cdr:sp macro="" textlink="">
      <cdr:nvSpPr>
        <cdr:cNvPr id="2" name="Pijl-rechts 1"/>
        <cdr:cNvSpPr/>
      </cdr:nvSpPr>
      <cdr:spPr>
        <a:xfrm xmlns:a="http://schemas.openxmlformats.org/drawingml/2006/main" rot="16200000">
          <a:off x="66675" y="771525"/>
          <a:ext cx="346710" cy="129540"/>
        </a:xfrm>
        <a:prstGeom xmlns:a="http://schemas.openxmlformats.org/drawingml/2006/main" prst="rightArrow">
          <a:avLst>
            <a:gd name="adj1" fmla="val 50000"/>
            <a:gd name="adj2" fmla="val 53846"/>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l-BE"/>
        </a:p>
      </cdr:txBody>
    </cdr:sp>
  </cdr:relSizeAnchor>
  <cdr:relSizeAnchor xmlns:cdr="http://schemas.openxmlformats.org/drawingml/2006/chartDrawing">
    <cdr:from>
      <cdr:x>0.04</cdr:x>
      <cdr:y>0.55787</cdr:y>
    </cdr:from>
    <cdr:to>
      <cdr:x>0.06833</cdr:x>
      <cdr:y>0.66319</cdr:y>
    </cdr:to>
    <cdr:sp macro="" textlink="">
      <cdr:nvSpPr>
        <cdr:cNvPr id="3" name="Pijl-rechts 2"/>
        <cdr:cNvSpPr/>
      </cdr:nvSpPr>
      <cdr:spPr>
        <a:xfrm xmlns:a="http://schemas.openxmlformats.org/drawingml/2006/main" rot="5400000">
          <a:off x="74295" y="1945005"/>
          <a:ext cx="346710" cy="129540"/>
        </a:xfrm>
        <a:prstGeom xmlns:a="http://schemas.openxmlformats.org/drawingml/2006/main" prst="rightArrow">
          <a:avLst>
            <a:gd name="adj1" fmla="val 50000"/>
            <a:gd name="adj2" fmla="val 53846"/>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l-BE"/>
        </a:p>
      </cdr:txBody>
    </cdr:sp>
  </cdr:relSizeAnchor>
  <cdr:relSizeAnchor xmlns:cdr="http://schemas.openxmlformats.org/drawingml/2006/chartDrawing">
    <cdr:from>
      <cdr:x>0.025</cdr:x>
      <cdr:y>0.03472</cdr:y>
    </cdr:from>
    <cdr:to>
      <cdr:x>0.08333</cdr:x>
      <cdr:y>0.20139</cdr:y>
    </cdr:to>
    <cdr:sp macro="" textlink="">
      <cdr:nvSpPr>
        <cdr:cNvPr id="4" name="Tekstvak 3"/>
        <cdr:cNvSpPr txBox="1"/>
      </cdr:nvSpPr>
      <cdr:spPr>
        <a:xfrm xmlns:a="http://schemas.openxmlformats.org/drawingml/2006/main" rot="16200000">
          <a:off x="-26670" y="255270"/>
          <a:ext cx="54864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l-BE" sz="1100"/>
            <a:t>RIJKER</a:t>
          </a:r>
        </a:p>
      </cdr:txBody>
    </cdr:sp>
  </cdr:relSizeAnchor>
  <cdr:relSizeAnchor xmlns:cdr="http://schemas.openxmlformats.org/drawingml/2006/chartDrawing">
    <cdr:from>
      <cdr:x>0.02667</cdr:x>
      <cdr:y>0.66667</cdr:y>
    </cdr:from>
    <cdr:to>
      <cdr:x>0.085</cdr:x>
      <cdr:y>0.83333</cdr:y>
    </cdr:to>
    <cdr:sp macro="" textlink="">
      <cdr:nvSpPr>
        <cdr:cNvPr id="5" name="Tekstvak 4"/>
        <cdr:cNvSpPr txBox="1"/>
      </cdr:nvSpPr>
      <cdr:spPr>
        <a:xfrm xmlns:a="http://schemas.openxmlformats.org/drawingml/2006/main" rot="16200000">
          <a:off x="-19050" y="2335530"/>
          <a:ext cx="54864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l-BE" sz="1100"/>
            <a:t>ARMER</a:t>
          </a:r>
        </a:p>
      </cdr:txBody>
    </cdr:sp>
  </cdr:relSizeAnchor>
  <cdr:relSizeAnchor xmlns:cdr="http://schemas.openxmlformats.org/drawingml/2006/chartDrawing">
    <cdr:from>
      <cdr:x>0.30292</cdr:x>
      <cdr:y>0.9103</cdr:y>
    </cdr:from>
    <cdr:to>
      <cdr:x>0.37875</cdr:x>
      <cdr:y>0.94965</cdr:y>
    </cdr:to>
    <cdr:sp macro="" textlink="">
      <cdr:nvSpPr>
        <cdr:cNvPr id="6" name="Pijl-rechts 5"/>
        <cdr:cNvSpPr/>
      </cdr:nvSpPr>
      <cdr:spPr>
        <a:xfrm xmlns:a="http://schemas.openxmlformats.org/drawingml/2006/main" rot="10800000">
          <a:off x="1384935" y="2996565"/>
          <a:ext cx="346710" cy="129540"/>
        </a:xfrm>
        <a:prstGeom xmlns:a="http://schemas.openxmlformats.org/drawingml/2006/main" prst="rightArrow">
          <a:avLst>
            <a:gd name="adj1" fmla="val 50000"/>
            <a:gd name="adj2" fmla="val 53846"/>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l-BE"/>
        </a:p>
      </cdr:txBody>
    </cdr:sp>
  </cdr:relSizeAnchor>
  <cdr:relSizeAnchor xmlns:cdr="http://schemas.openxmlformats.org/drawingml/2006/chartDrawing">
    <cdr:from>
      <cdr:x>0.69792</cdr:x>
      <cdr:y>0.91204</cdr:y>
    </cdr:from>
    <cdr:to>
      <cdr:x>0.77375</cdr:x>
      <cdr:y>0.95139</cdr:y>
    </cdr:to>
    <cdr:sp macro="" textlink="">
      <cdr:nvSpPr>
        <cdr:cNvPr id="7" name="Pijl-rechts 6"/>
        <cdr:cNvSpPr/>
      </cdr:nvSpPr>
      <cdr:spPr>
        <a:xfrm xmlns:a="http://schemas.openxmlformats.org/drawingml/2006/main">
          <a:off x="3190875" y="3002280"/>
          <a:ext cx="346710" cy="129540"/>
        </a:xfrm>
        <a:prstGeom xmlns:a="http://schemas.openxmlformats.org/drawingml/2006/main" prst="rightArrow">
          <a:avLst>
            <a:gd name="adj1" fmla="val 50000"/>
            <a:gd name="adj2" fmla="val 53846"/>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l-BE"/>
        </a:p>
      </cdr:txBody>
    </cdr:sp>
  </cdr:relSizeAnchor>
  <cdr:relSizeAnchor xmlns:cdr="http://schemas.openxmlformats.org/drawingml/2006/chartDrawing">
    <cdr:from>
      <cdr:x>0.77583</cdr:x>
      <cdr:y>0.89005</cdr:y>
    </cdr:from>
    <cdr:to>
      <cdr:x>0.89583</cdr:x>
      <cdr:y>0.97106</cdr:y>
    </cdr:to>
    <cdr:sp macro="" textlink="">
      <cdr:nvSpPr>
        <cdr:cNvPr id="8" name="Tekstvak 7"/>
        <cdr:cNvSpPr txBox="1"/>
      </cdr:nvSpPr>
      <cdr:spPr>
        <a:xfrm xmlns:a="http://schemas.openxmlformats.org/drawingml/2006/main">
          <a:off x="3547110" y="2929890"/>
          <a:ext cx="54864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l-BE" sz="1100"/>
            <a:t>HOGER</a:t>
          </a:r>
        </a:p>
      </cdr:txBody>
    </cdr:sp>
  </cdr:relSizeAnchor>
  <cdr:relSizeAnchor xmlns:cdr="http://schemas.openxmlformats.org/drawingml/2006/chartDrawing">
    <cdr:from>
      <cdr:x>0.17417</cdr:x>
      <cdr:y>0.88426</cdr:y>
    </cdr:from>
    <cdr:to>
      <cdr:x>0.29417</cdr:x>
      <cdr:y>0.96528</cdr:y>
    </cdr:to>
    <cdr:sp macro="" textlink="">
      <cdr:nvSpPr>
        <cdr:cNvPr id="9" name="Tekstvak 8"/>
        <cdr:cNvSpPr txBox="1"/>
      </cdr:nvSpPr>
      <cdr:spPr>
        <a:xfrm xmlns:a="http://schemas.openxmlformats.org/drawingml/2006/main">
          <a:off x="796290" y="2910840"/>
          <a:ext cx="54864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l-BE" sz="1100"/>
            <a:t>LAGER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5714A-EF91-9E43-B100-19FA5C306073}" type="datetimeFigureOut">
              <a:rPr lang="nl-NL" smtClean="0"/>
              <a:t>13-05-2022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99525-F984-144C-88B6-B356F29CC44D}" type="slidenum">
              <a:rPr lang="nl-NL" smtClean="0"/>
              <a:t>‹N°›</a:t>
            </a:fld>
            <a:endParaRPr lang="nl-NL"/>
          </a:p>
        </p:txBody>
      </p:sp>
    </p:spTree>
    <p:extLst>
      <p:ext uri="{BB962C8B-B14F-4D97-AF65-F5344CB8AC3E}">
        <p14:creationId xmlns:p14="http://schemas.microsoft.com/office/powerpoint/2010/main" val="183632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Titelstijl van model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E37597A-14A8-5A4E-9708-FB8A0DA83C42}" type="datetimeFigureOut">
              <a:rPr lang="nl-NL" smtClean="0"/>
              <a:t>13-05-2022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C08793-75A4-D244-910E-4441D0D659C4}" type="slidenum">
              <a:rPr lang="nl-NL" smtClean="0"/>
              <a:t>‹N°›</a:t>
            </a:fld>
            <a:endParaRPr lang="nl-NL"/>
          </a:p>
        </p:txBody>
      </p:sp>
    </p:spTree>
    <p:extLst>
      <p:ext uri="{BB962C8B-B14F-4D97-AF65-F5344CB8AC3E}">
        <p14:creationId xmlns:p14="http://schemas.microsoft.com/office/powerpoint/2010/main" val="55579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E37597A-14A8-5A4E-9708-FB8A0DA83C42}" type="datetimeFigureOut">
              <a:rPr lang="nl-NL" smtClean="0"/>
              <a:t>13-05-2022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C08793-75A4-D244-910E-4441D0D659C4}" type="slidenum">
              <a:rPr lang="nl-NL" smtClean="0"/>
              <a:t>‹N°›</a:t>
            </a:fld>
            <a:endParaRPr lang="nl-NL"/>
          </a:p>
        </p:txBody>
      </p:sp>
    </p:spTree>
    <p:extLst>
      <p:ext uri="{BB962C8B-B14F-4D97-AF65-F5344CB8AC3E}">
        <p14:creationId xmlns:p14="http://schemas.microsoft.com/office/powerpoint/2010/main" val="99648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E37597A-14A8-5A4E-9708-FB8A0DA83C42}" type="datetimeFigureOut">
              <a:rPr lang="nl-NL" smtClean="0"/>
              <a:t>13-05-2022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C08793-75A4-D244-910E-4441D0D659C4}" type="slidenum">
              <a:rPr lang="nl-NL" smtClean="0"/>
              <a:t>‹N°›</a:t>
            </a:fld>
            <a:endParaRPr lang="nl-NL"/>
          </a:p>
        </p:txBody>
      </p:sp>
    </p:spTree>
    <p:extLst>
      <p:ext uri="{BB962C8B-B14F-4D97-AF65-F5344CB8AC3E}">
        <p14:creationId xmlns:p14="http://schemas.microsoft.com/office/powerpoint/2010/main" val="187443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E37597A-14A8-5A4E-9708-FB8A0DA83C42}" type="datetimeFigureOut">
              <a:rPr lang="nl-NL" smtClean="0"/>
              <a:t>13-05-2022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C08793-75A4-D244-910E-4441D0D659C4}" type="slidenum">
              <a:rPr lang="nl-NL" smtClean="0"/>
              <a:t>‹N°›</a:t>
            </a:fld>
            <a:endParaRPr lang="nl-NL"/>
          </a:p>
        </p:txBody>
      </p:sp>
    </p:spTree>
    <p:extLst>
      <p:ext uri="{BB962C8B-B14F-4D97-AF65-F5344CB8AC3E}">
        <p14:creationId xmlns:p14="http://schemas.microsoft.com/office/powerpoint/2010/main" val="88572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Titelstijl van model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AE37597A-14A8-5A4E-9708-FB8A0DA83C42}" type="datetimeFigureOut">
              <a:rPr lang="nl-NL" smtClean="0"/>
              <a:t>13-05-2022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C08793-75A4-D244-910E-4441D0D659C4}" type="slidenum">
              <a:rPr lang="nl-NL" smtClean="0"/>
              <a:t>‹N°›</a:t>
            </a:fld>
            <a:endParaRPr lang="nl-NL"/>
          </a:p>
        </p:txBody>
      </p:sp>
    </p:spTree>
    <p:extLst>
      <p:ext uri="{BB962C8B-B14F-4D97-AF65-F5344CB8AC3E}">
        <p14:creationId xmlns:p14="http://schemas.microsoft.com/office/powerpoint/2010/main" val="11652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E37597A-14A8-5A4E-9708-FB8A0DA83C42}" type="datetimeFigureOut">
              <a:rPr lang="nl-NL" smtClean="0"/>
              <a:t>13-05-2022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BC08793-75A4-D244-910E-4441D0D659C4}" type="slidenum">
              <a:rPr lang="nl-NL" smtClean="0"/>
              <a:t>‹N°›</a:t>
            </a:fld>
            <a:endParaRPr lang="nl-NL"/>
          </a:p>
        </p:txBody>
      </p:sp>
    </p:spTree>
    <p:extLst>
      <p:ext uri="{BB962C8B-B14F-4D97-AF65-F5344CB8AC3E}">
        <p14:creationId xmlns:p14="http://schemas.microsoft.com/office/powerpoint/2010/main" val="4190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Titelstijl van model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E37597A-14A8-5A4E-9708-FB8A0DA83C42}" type="datetimeFigureOut">
              <a:rPr lang="nl-NL" smtClean="0"/>
              <a:t>13-05-2022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BC08793-75A4-D244-910E-4441D0D659C4}" type="slidenum">
              <a:rPr lang="nl-NL" smtClean="0"/>
              <a:t>‹N°›</a:t>
            </a:fld>
            <a:endParaRPr lang="nl-NL"/>
          </a:p>
        </p:txBody>
      </p:sp>
    </p:spTree>
    <p:extLst>
      <p:ext uri="{BB962C8B-B14F-4D97-AF65-F5344CB8AC3E}">
        <p14:creationId xmlns:p14="http://schemas.microsoft.com/office/powerpoint/2010/main" val="69119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AE37597A-14A8-5A4E-9708-FB8A0DA83C42}" type="datetimeFigureOut">
              <a:rPr lang="nl-NL" smtClean="0"/>
              <a:t>13-05-2022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BC08793-75A4-D244-910E-4441D0D659C4}" type="slidenum">
              <a:rPr lang="nl-NL" smtClean="0"/>
              <a:t>‹N°›</a:t>
            </a:fld>
            <a:endParaRPr lang="nl-NL"/>
          </a:p>
        </p:txBody>
      </p:sp>
    </p:spTree>
    <p:extLst>
      <p:ext uri="{BB962C8B-B14F-4D97-AF65-F5344CB8AC3E}">
        <p14:creationId xmlns:p14="http://schemas.microsoft.com/office/powerpoint/2010/main" val="125446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E37597A-14A8-5A4E-9708-FB8A0DA83C42}" type="datetimeFigureOut">
              <a:rPr lang="nl-NL" smtClean="0"/>
              <a:t>13-05-2022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BC08793-75A4-D244-910E-4441D0D659C4}" type="slidenum">
              <a:rPr lang="nl-NL" smtClean="0"/>
              <a:t>‹N°›</a:t>
            </a:fld>
            <a:endParaRPr lang="nl-NL"/>
          </a:p>
        </p:txBody>
      </p:sp>
    </p:spTree>
    <p:extLst>
      <p:ext uri="{BB962C8B-B14F-4D97-AF65-F5344CB8AC3E}">
        <p14:creationId xmlns:p14="http://schemas.microsoft.com/office/powerpoint/2010/main" val="190494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AE37597A-14A8-5A4E-9708-FB8A0DA83C42}" type="datetimeFigureOut">
              <a:rPr lang="nl-NL" smtClean="0"/>
              <a:t>13-05-2022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BC08793-75A4-D244-910E-4441D0D659C4}" type="slidenum">
              <a:rPr lang="nl-NL" smtClean="0"/>
              <a:t>‹N°›</a:t>
            </a:fld>
            <a:endParaRPr lang="nl-NL"/>
          </a:p>
        </p:txBody>
      </p:sp>
    </p:spTree>
    <p:extLst>
      <p:ext uri="{BB962C8B-B14F-4D97-AF65-F5344CB8AC3E}">
        <p14:creationId xmlns:p14="http://schemas.microsoft.com/office/powerpoint/2010/main" val="176106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AE37597A-14A8-5A4E-9708-FB8A0DA83C42}" type="datetimeFigureOut">
              <a:rPr lang="nl-NL" smtClean="0"/>
              <a:t>13-05-2022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BC08793-75A4-D244-910E-4441D0D659C4}" type="slidenum">
              <a:rPr lang="nl-NL" smtClean="0"/>
              <a:t>‹N°›</a:t>
            </a:fld>
            <a:endParaRPr lang="nl-NL"/>
          </a:p>
        </p:txBody>
      </p:sp>
    </p:spTree>
    <p:extLst>
      <p:ext uri="{BB962C8B-B14F-4D97-AF65-F5344CB8AC3E}">
        <p14:creationId xmlns:p14="http://schemas.microsoft.com/office/powerpoint/2010/main" val="154253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7597A-14A8-5A4E-9708-FB8A0DA83C42}" type="datetimeFigureOut">
              <a:rPr lang="nl-NL" smtClean="0"/>
              <a:t>13-05-2022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08793-75A4-D244-910E-4441D0D659C4}" type="slidenum">
              <a:rPr lang="nl-NL" smtClean="0"/>
              <a:t>‹N°›</a:t>
            </a:fld>
            <a:endParaRPr lang="nl-NL"/>
          </a:p>
        </p:txBody>
      </p:sp>
    </p:spTree>
    <p:extLst>
      <p:ext uri="{BB962C8B-B14F-4D97-AF65-F5344CB8AC3E}">
        <p14:creationId xmlns:p14="http://schemas.microsoft.com/office/powerpoint/2010/main" val="1483351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C183D7F6-B498-43B3-948B-1728B52AA6E4}">
                <adec:decorative xmlns:adec="http://schemas.microsoft.com/office/drawing/2017/decorative" val="1"/>
              </a:ext>
            </a:extLst>
          </p:cNvPr>
          <p:cNvPicPr/>
          <p:nvPr/>
        </p:nvPicPr>
        <p:blipFill rotWithShape="1">
          <a:blip r:embed="rId2">
            <a:extLst>
              <a:ext uri="{28A0092B-C50C-407E-A947-70E740481C1C}">
                <a14:useLocalDpi xmlns:a14="http://schemas.microsoft.com/office/drawing/2010/main" val="0"/>
              </a:ext>
            </a:extLst>
          </a:blip>
          <a:srcRect l="8564"/>
          <a:stretch/>
        </p:blipFill>
        <p:spPr bwMode="auto">
          <a:xfrm>
            <a:off x="6164316" y="0"/>
            <a:ext cx="6027684" cy="6858000"/>
          </a:xfrm>
          <a:prstGeom prst="rect">
            <a:avLst/>
          </a:prstGeom>
          <a:noFill/>
          <a:ln>
            <a:noFill/>
          </a:ln>
          <a:extLst>
            <a:ext uri="{53640926-AAD7-44D8-BBD7-CCE9431645EC}">
              <a14:shadowObscured xmlns:a14="http://schemas.microsoft.com/office/drawing/2010/main"/>
            </a:ext>
          </a:extLst>
        </p:spPr>
      </p:pic>
      <p:sp>
        <p:nvSpPr>
          <p:cNvPr id="7" name="Tekstvak 6"/>
          <p:cNvSpPr txBox="1">
            <a:spLocks noChangeArrowheads="1"/>
          </p:cNvSpPr>
          <p:nvPr/>
        </p:nvSpPr>
        <p:spPr bwMode="auto">
          <a:xfrm>
            <a:off x="0" y="0"/>
            <a:ext cx="6164316" cy="6858000"/>
          </a:xfrm>
          <a:prstGeom prst="rect">
            <a:avLst/>
          </a:prstGeom>
          <a:solidFill>
            <a:srgbClr val="1E64C8"/>
          </a:solidFill>
          <a:ln w="9525">
            <a:noFill/>
            <a:miter lim="800000"/>
            <a:headEnd/>
            <a:tailEnd/>
          </a:ln>
        </p:spPr>
        <p:txBody>
          <a:bodyPr rot="0" vert="horz" wrap="square" lIns="91440" tIns="45720" rIns="91440" bIns="45720" anchor="t" anchorCtr="0">
            <a:noAutofit/>
          </a:bodyPr>
          <a:lstStyle/>
          <a:p>
            <a:pPr marL="311150">
              <a:lnSpc>
                <a:spcPct val="115000"/>
              </a:lnSpc>
              <a:spcAft>
                <a:spcPts val="0"/>
              </a:spcAft>
            </a:pPr>
            <a:r>
              <a:rPr lang="nl-BE" sz="2000" u="none" strike="noStrike" dirty="0">
                <a:solidFill>
                  <a:srgbClr val="FFFFFF"/>
                </a:solidFill>
                <a:effectLst/>
                <a:latin typeface="UGent Panno Text Medium" charset="0"/>
                <a:ea typeface="Calibri" charset="0"/>
                <a:cs typeface="Arial" charset="0"/>
              </a:rPr>
              <a:t> </a:t>
            </a:r>
          </a:p>
          <a:p>
            <a:pPr marL="311150">
              <a:lnSpc>
                <a:spcPct val="115000"/>
              </a:lnSpc>
              <a:spcAft>
                <a:spcPts val="0"/>
              </a:spcAft>
            </a:pPr>
            <a:r>
              <a:rPr lang="nl-BE" strike="noStrike" dirty="0">
                <a:solidFill>
                  <a:srgbClr val="FFFFFF"/>
                </a:solidFill>
                <a:latin typeface="+mj-lt"/>
                <a:ea typeface="Calibri" charset="0"/>
                <a:cs typeface="Arial" charset="0"/>
              </a:rPr>
              <a:t>ONE</a:t>
            </a:r>
          </a:p>
          <a:p>
            <a:pPr marL="311150">
              <a:lnSpc>
                <a:spcPct val="115000"/>
              </a:lnSpc>
              <a:spcAft>
                <a:spcPts val="0"/>
              </a:spcAft>
            </a:pPr>
            <a:r>
              <a:rPr lang="nl-BE" dirty="0">
                <a:solidFill>
                  <a:srgbClr val="FFFFFF"/>
                </a:solidFill>
                <a:latin typeface="+mj-lt"/>
                <a:ea typeface="Calibri" charset="0"/>
                <a:cs typeface="Arial" charset="0"/>
              </a:rPr>
              <a:t>JOURNÉE D’ÉTUDE ACCESSIBILITÉ</a:t>
            </a:r>
          </a:p>
          <a:p>
            <a:pPr marL="311150">
              <a:lnSpc>
                <a:spcPct val="115000"/>
              </a:lnSpc>
              <a:spcAft>
                <a:spcPts val="0"/>
              </a:spcAft>
            </a:pPr>
            <a:r>
              <a:rPr lang="nl-BE" strike="noStrike" dirty="0">
                <a:solidFill>
                  <a:srgbClr val="FFFFFF"/>
                </a:solidFill>
                <a:latin typeface="+mj-lt"/>
                <a:ea typeface="Calibri" charset="0"/>
                <a:cs typeface="Arial" charset="0"/>
              </a:rPr>
              <a:t>BRUXELLES, LE 11 MAI 2022</a:t>
            </a:r>
          </a:p>
          <a:p>
            <a:pPr marL="311150">
              <a:lnSpc>
                <a:spcPct val="115000"/>
              </a:lnSpc>
              <a:spcAft>
                <a:spcPts val="0"/>
              </a:spcAft>
            </a:pPr>
            <a:endParaRPr lang="nl-BE" sz="2000" strike="noStrike" dirty="0">
              <a:solidFill>
                <a:srgbClr val="FFFFFF"/>
              </a:solidFill>
              <a:latin typeface="UGent Panno Text Medium" charset="0"/>
              <a:ea typeface="Calibri" charset="0"/>
              <a:cs typeface="Arial" charset="0"/>
            </a:endParaRPr>
          </a:p>
          <a:p>
            <a:pPr marL="311150">
              <a:lnSpc>
                <a:spcPct val="115000"/>
              </a:lnSpc>
              <a:spcAft>
                <a:spcPts val="0"/>
              </a:spcAft>
            </a:pPr>
            <a:endParaRPr lang="nl-BE" sz="2000" dirty="0">
              <a:solidFill>
                <a:srgbClr val="FFFFFF"/>
              </a:solidFill>
              <a:latin typeface="UGent Panno Text Medium" charset="0"/>
              <a:ea typeface="Calibri" charset="0"/>
              <a:cs typeface="Arial" charset="0"/>
            </a:endParaRPr>
          </a:p>
          <a:p>
            <a:pPr marL="311150">
              <a:lnSpc>
                <a:spcPct val="115000"/>
              </a:lnSpc>
              <a:spcAft>
                <a:spcPts val="0"/>
              </a:spcAft>
            </a:pPr>
            <a:endParaRPr lang="nl-NL" sz="1100" strike="noStrike" dirty="0">
              <a:latin typeface="Arial" charset="0"/>
              <a:ea typeface="Calibri" charset="0"/>
              <a:cs typeface="Times New Roman" charset="0"/>
            </a:endParaRPr>
          </a:p>
          <a:p>
            <a:pPr marL="311150">
              <a:lnSpc>
                <a:spcPct val="115000"/>
              </a:lnSpc>
              <a:spcAft>
                <a:spcPts val="0"/>
              </a:spcAft>
            </a:pPr>
            <a:endParaRPr lang="nl-NL" sz="1100" u="sng" dirty="0">
              <a:solidFill>
                <a:srgbClr val="FFFFFF"/>
              </a:solidFill>
              <a:effectLst/>
              <a:latin typeface="Arial" charset="0"/>
              <a:ea typeface="Calibri" charset="0"/>
              <a:cs typeface="Times New Roman" charset="0"/>
            </a:endParaRPr>
          </a:p>
          <a:p>
            <a:pPr marL="311150">
              <a:lnSpc>
                <a:spcPct val="115000"/>
              </a:lnSpc>
              <a:spcAft>
                <a:spcPts val="0"/>
              </a:spcAft>
            </a:pPr>
            <a:r>
              <a:rPr lang="nl-BE" sz="1800" dirty="0">
                <a:solidFill>
                  <a:srgbClr val="FFFFFF"/>
                </a:solidFill>
                <a:effectLst/>
                <a:latin typeface="UGent Panno Text" charset="0"/>
                <a:ea typeface="Calibri" charset="0"/>
                <a:cs typeface="Arial" charset="0"/>
              </a:rPr>
              <a:t> </a:t>
            </a:r>
            <a:endParaRPr lang="nl-NL" sz="1100" dirty="0">
              <a:effectLst/>
              <a:latin typeface="Arial" charset="0"/>
              <a:ea typeface="Calibri" charset="0"/>
              <a:cs typeface="Times New Roman" charset="0"/>
            </a:endParaRPr>
          </a:p>
          <a:p>
            <a:pPr marL="311150">
              <a:lnSpc>
                <a:spcPct val="115000"/>
              </a:lnSpc>
              <a:spcAft>
                <a:spcPts val="0"/>
              </a:spcAft>
            </a:pPr>
            <a:r>
              <a:rPr lang="nl-BE" sz="1800" dirty="0">
                <a:solidFill>
                  <a:srgbClr val="FFFFFF"/>
                </a:solidFill>
                <a:effectLst/>
                <a:latin typeface="UGent Panno Text" charset="0"/>
                <a:ea typeface="Calibri" charset="0"/>
                <a:cs typeface="Arial" charset="0"/>
              </a:rPr>
              <a:t> </a:t>
            </a:r>
          </a:p>
          <a:p>
            <a:pPr marL="311150">
              <a:lnSpc>
                <a:spcPct val="115000"/>
              </a:lnSpc>
              <a:spcAft>
                <a:spcPts val="0"/>
              </a:spcAft>
            </a:pPr>
            <a:endParaRPr lang="nl-BE" sz="1100" dirty="0">
              <a:solidFill>
                <a:srgbClr val="FFFFFF"/>
              </a:solidFill>
              <a:latin typeface="UGent Panno Text" charset="0"/>
              <a:ea typeface="Calibri" charset="0"/>
              <a:cs typeface="Arial" charset="0"/>
            </a:endParaRPr>
          </a:p>
          <a:p>
            <a:pPr marL="311150">
              <a:lnSpc>
                <a:spcPct val="115000"/>
              </a:lnSpc>
              <a:spcAft>
                <a:spcPts val="0"/>
              </a:spcAft>
            </a:pPr>
            <a:endParaRPr lang="nl-BE" sz="1100" dirty="0">
              <a:solidFill>
                <a:srgbClr val="FFFFFF"/>
              </a:solidFill>
              <a:effectLst/>
              <a:latin typeface="UGent Panno Text" charset="0"/>
              <a:ea typeface="Calibri" charset="0"/>
              <a:cs typeface="Arial" charset="0"/>
            </a:endParaRPr>
          </a:p>
          <a:p>
            <a:pPr marL="311150">
              <a:lnSpc>
                <a:spcPct val="115000"/>
              </a:lnSpc>
              <a:spcAft>
                <a:spcPts val="0"/>
              </a:spcAft>
            </a:pPr>
            <a:endParaRPr lang="nl-BE" sz="1100" dirty="0">
              <a:solidFill>
                <a:srgbClr val="FFFFFF"/>
              </a:solidFill>
              <a:latin typeface="UGent Panno Text" charset="0"/>
              <a:ea typeface="Calibri" charset="0"/>
              <a:cs typeface="Arial" charset="0"/>
            </a:endParaRPr>
          </a:p>
          <a:p>
            <a:pPr marL="311150">
              <a:lnSpc>
                <a:spcPct val="115000"/>
              </a:lnSpc>
              <a:spcAft>
                <a:spcPts val="0"/>
              </a:spcAft>
            </a:pPr>
            <a:endParaRPr lang="nl-BE" sz="1100" dirty="0">
              <a:solidFill>
                <a:srgbClr val="FFFFFF"/>
              </a:solidFill>
              <a:effectLst/>
              <a:latin typeface="UGent Panno Text" charset="0"/>
              <a:ea typeface="Calibri" charset="0"/>
              <a:cs typeface="Arial" charset="0"/>
            </a:endParaRPr>
          </a:p>
          <a:p>
            <a:pPr marL="311150">
              <a:lnSpc>
                <a:spcPct val="115000"/>
              </a:lnSpc>
              <a:spcAft>
                <a:spcPts val="0"/>
              </a:spcAft>
            </a:pPr>
            <a:endParaRPr lang="nl-BE" sz="1100" dirty="0">
              <a:solidFill>
                <a:srgbClr val="FFFFFF"/>
              </a:solidFill>
              <a:latin typeface="UGent Panno Text" charset="0"/>
              <a:ea typeface="Calibri" charset="0"/>
              <a:cs typeface="Arial" charset="0"/>
            </a:endParaRPr>
          </a:p>
          <a:p>
            <a:pPr marL="311150">
              <a:lnSpc>
                <a:spcPct val="115000"/>
              </a:lnSpc>
              <a:spcAft>
                <a:spcPts val="0"/>
              </a:spcAft>
            </a:pPr>
            <a:endParaRPr lang="nl-BE" sz="1100" dirty="0">
              <a:solidFill>
                <a:srgbClr val="FFFFFF"/>
              </a:solidFill>
              <a:effectLst/>
              <a:latin typeface="UGent Panno Text" charset="0"/>
              <a:ea typeface="Calibri" charset="0"/>
              <a:cs typeface="Arial" charset="0"/>
            </a:endParaRPr>
          </a:p>
          <a:p>
            <a:pPr marL="311150">
              <a:lnSpc>
                <a:spcPct val="115000"/>
              </a:lnSpc>
              <a:spcAft>
                <a:spcPts val="0"/>
              </a:spcAft>
            </a:pPr>
            <a:endParaRPr lang="nl-BE" dirty="0">
              <a:solidFill>
                <a:srgbClr val="FFFFFF"/>
              </a:solidFill>
              <a:effectLst/>
              <a:latin typeface="UGent Panno Text" panose="02000506040000040003" pitchFamily="2" charset="0"/>
              <a:ea typeface="Calibri" charset="0"/>
              <a:cs typeface="Arial" charset="0"/>
            </a:endParaRPr>
          </a:p>
          <a:p>
            <a:pPr marL="311150">
              <a:lnSpc>
                <a:spcPct val="115000"/>
              </a:lnSpc>
              <a:spcAft>
                <a:spcPts val="0"/>
              </a:spcAft>
            </a:pPr>
            <a:endParaRPr lang="nl-BE" dirty="0">
              <a:solidFill>
                <a:srgbClr val="FFFFFF"/>
              </a:solidFill>
              <a:latin typeface="UGent Panno Text" panose="02000506040000040003" pitchFamily="2" charset="0"/>
              <a:ea typeface="Calibri" charset="0"/>
              <a:cs typeface="Arial" charset="0"/>
            </a:endParaRPr>
          </a:p>
          <a:p>
            <a:pPr marL="311150">
              <a:lnSpc>
                <a:spcPct val="115000"/>
              </a:lnSpc>
              <a:spcAft>
                <a:spcPts val="0"/>
              </a:spcAft>
            </a:pPr>
            <a:endParaRPr lang="nl-BE" dirty="0">
              <a:solidFill>
                <a:srgbClr val="FFFFFF"/>
              </a:solidFill>
              <a:effectLst/>
              <a:latin typeface="UGent Panno Text" panose="02000506040000040003" pitchFamily="2" charset="0"/>
              <a:ea typeface="Calibri" charset="0"/>
              <a:cs typeface="Arial" charset="0"/>
            </a:endParaRPr>
          </a:p>
          <a:p>
            <a:pPr marL="311150">
              <a:lnSpc>
                <a:spcPct val="115000"/>
              </a:lnSpc>
              <a:spcAft>
                <a:spcPts val="0"/>
              </a:spcAft>
            </a:pPr>
            <a:r>
              <a:rPr lang="nl-BE" dirty="0">
                <a:solidFill>
                  <a:srgbClr val="FFFFFF"/>
                </a:solidFill>
                <a:effectLst/>
                <a:latin typeface="+mj-lt"/>
                <a:ea typeface="Calibri" charset="0"/>
                <a:cs typeface="Arial" charset="0"/>
              </a:rPr>
              <a:t>Prof. Michel Vandenbroeck</a:t>
            </a:r>
            <a:endParaRPr lang="nl-NL" dirty="0">
              <a:effectLst/>
              <a:latin typeface="+mj-lt"/>
              <a:ea typeface="Calibri" charset="0"/>
              <a:cs typeface="Times New Roman" charset="0"/>
            </a:endParaRPr>
          </a:p>
          <a:p>
            <a:pPr marL="311150">
              <a:lnSpc>
                <a:spcPct val="115000"/>
              </a:lnSpc>
              <a:spcAft>
                <a:spcPts val="0"/>
              </a:spcAft>
            </a:pPr>
            <a:r>
              <a:rPr lang="nl-NL" u="none" strike="noStrike" dirty="0">
                <a:solidFill>
                  <a:srgbClr val="FFFFFF"/>
                </a:solidFill>
                <a:effectLst/>
                <a:latin typeface="+mj-lt"/>
                <a:ea typeface="Calibri" charset="0"/>
              </a:rPr>
              <a:t>Département du </a:t>
            </a:r>
            <a:r>
              <a:rPr lang="nl-NL" u="none" strike="noStrike" dirty="0" err="1">
                <a:solidFill>
                  <a:srgbClr val="FFFFFF"/>
                </a:solidFill>
                <a:effectLst/>
                <a:latin typeface="+mj-lt"/>
                <a:ea typeface="Calibri" charset="0"/>
              </a:rPr>
              <a:t>travail</a:t>
            </a:r>
            <a:r>
              <a:rPr lang="nl-NL" u="none" strike="noStrike" dirty="0">
                <a:solidFill>
                  <a:srgbClr val="FFFFFF"/>
                </a:solidFill>
                <a:effectLst/>
                <a:latin typeface="+mj-lt"/>
                <a:ea typeface="Calibri" charset="0"/>
              </a:rPr>
              <a:t> </a:t>
            </a:r>
            <a:r>
              <a:rPr lang="nl-NL" u="none" strike="noStrike" dirty="0" err="1">
                <a:solidFill>
                  <a:srgbClr val="FFFFFF"/>
                </a:solidFill>
                <a:effectLst/>
                <a:latin typeface="+mj-lt"/>
                <a:ea typeface="Calibri" charset="0"/>
              </a:rPr>
              <a:t>social</a:t>
            </a:r>
            <a:r>
              <a:rPr lang="nl-NL" u="none" strike="noStrike" dirty="0">
                <a:solidFill>
                  <a:srgbClr val="FFFFFF"/>
                </a:solidFill>
                <a:effectLst/>
                <a:latin typeface="+mj-lt"/>
                <a:ea typeface="Calibri" charset="0"/>
              </a:rPr>
              <a:t> et de la pédagogie sociale</a:t>
            </a:r>
            <a:br>
              <a:rPr lang="nl-NL" u="sng" strike="noStrike" dirty="0">
                <a:solidFill>
                  <a:srgbClr val="FFFFFF"/>
                </a:solidFill>
                <a:latin typeface="+mj-lt"/>
                <a:ea typeface="Calibri" charset="0"/>
              </a:rPr>
            </a:br>
            <a:r>
              <a:rPr lang="nl-NL" strike="noStrike" dirty="0" err="1">
                <a:solidFill>
                  <a:srgbClr val="FFFFFF"/>
                </a:solidFill>
                <a:latin typeface="+mj-lt"/>
                <a:ea typeface="Calibri" charset="0"/>
              </a:rPr>
              <a:t>Université</a:t>
            </a:r>
            <a:r>
              <a:rPr lang="nl-NL" strike="noStrike" dirty="0">
                <a:solidFill>
                  <a:srgbClr val="FFFFFF"/>
                </a:solidFill>
                <a:latin typeface="+mj-lt"/>
                <a:ea typeface="Calibri" charset="0"/>
              </a:rPr>
              <a:t> de </a:t>
            </a:r>
            <a:r>
              <a:rPr lang="nl-NL" strike="noStrike" dirty="0" err="1">
                <a:solidFill>
                  <a:srgbClr val="FFFFFF"/>
                </a:solidFill>
                <a:latin typeface="+mj-lt"/>
                <a:ea typeface="Calibri" charset="0"/>
              </a:rPr>
              <a:t>Gand</a:t>
            </a:r>
            <a:endParaRPr lang="nl-NL" strike="noStrike" dirty="0">
              <a:solidFill>
                <a:srgbClr val="FFFFFF"/>
              </a:solidFill>
              <a:latin typeface="+mj-lt"/>
              <a:ea typeface="Calibri" charset="0"/>
            </a:endParaRPr>
          </a:p>
          <a:p>
            <a:pPr marL="311150">
              <a:lnSpc>
                <a:spcPct val="115000"/>
              </a:lnSpc>
              <a:spcAft>
                <a:spcPts val="0"/>
              </a:spcAft>
            </a:pPr>
            <a:r>
              <a:rPr lang="nl-NL" u="sng" dirty="0" err="1">
                <a:solidFill>
                  <a:srgbClr val="FFFFFF"/>
                </a:solidFill>
                <a:effectLst/>
                <a:latin typeface="+mj-lt"/>
                <a:ea typeface="Calibri" charset="0"/>
              </a:rPr>
              <a:t>Michel.Vandenbroeck@UGent.be</a:t>
            </a:r>
            <a:endParaRPr lang="nl-NL" u="none" strike="noStrike" dirty="0">
              <a:solidFill>
                <a:srgbClr val="FFFFFF"/>
              </a:solidFill>
              <a:effectLst/>
              <a:latin typeface="+mj-lt"/>
              <a:ea typeface="Calibri" charset="0"/>
            </a:endParaRPr>
          </a:p>
        </p:txBody>
      </p:sp>
      <p:graphicFrame>
        <p:nvGraphicFramePr>
          <p:cNvPr id="2" name="Tabel 1">
            <a:extLst>
              <a:ext uri="{FF2B5EF4-FFF2-40B4-BE49-F238E27FC236}">
                <a16:creationId xmlns:a16="http://schemas.microsoft.com/office/drawing/2014/main" id="{BE847F04-93CC-914E-A3C6-2D11C184A3B4}"/>
              </a:ext>
            </a:extLst>
          </p:cNvPr>
          <p:cNvGraphicFramePr>
            <a:graphicFrameLocks noGrp="1"/>
          </p:cNvGraphicFramePr>
          <p:nvPr>
            <p:extLst>
              <p:ext uri="{D42A27DB-BD31-4B8C-83A1-F6EECF244321}">
                <p14:modId xmlns:p14="http://schemas.microsoft.com/office/powerpoint/2010/main" val="3175179633"/>
              </p:ext>
            </p:extLst>
          </p:nvPr>
        </p:nvGraphicFramePr>
        <p:xfrm>
          <a:off x="362712" y="2453640"/>
          <a:ext cx="4684776" cy="1950720"/>
        </p:xfrm>
        <a:graphic>
          <a:graphicData uri="http://schemas.openxmlformats.org/drawingml/2006/table">
            <a:tbl>
              <a:tblPr/>
              <a:tblGrid>
                <a:gridCol w="4684776">
                  <a:extLst>
                    <a:ext uri="{9D8B030D-6E8A-4147-A177-3AD203B41FA5}">
                      <a16:colId xmlns:a16="http://schemas.microsoft.com/office/drawing/2014/main" val="1624749261"/>
                    </a:ext>
                  </a:extLst>
                </a:gridCol>
              </a:tblGrid>
              <a:tr h="0">
                <a:tc>
                  <a:txBody>
                    <a:bodyPr/>
                    <a:lstStyle/>
                    <a:p>
                      <a:r>
                        <a:rPr lang="nl-BE" sz="3200" b="1" dirty="0">
                          <a:solidFill>
                            <a:schemeClr val="bg1"/>
                          </a:solidFill>
                          <a:effectLst/>
                          <a:latin typeface="+mn-lt"/>
                        </a:rPr>
                        <a:t>ACCESSIBILITÉ: </a:t>
                      </a:r>
                    </a:p>
                    <a:p>
                      <a:r>
                        <a:rPr lang="nl-BE" sz="3200" dirty="0">
                          <a:solidFill>
                            <a:schemeClr val="bg1"/>
                          </a:solidFill>
                          <a:effectLst/>
                          <a:latin typeface="+mj-lt"/>
                        </a:rPr>
                        <a:t>REGARD HISTORIQUE, INTERNATIONAL ET LOCAL</a:t>
                      </a:r>
                    </a:p>
                  </a:txBody>
                  <a:tcPr marL="47625" marR="47625" marT="0" marB="0">
                    <a:lnL>
                      <a:noFill/>
                    </a:lnL>
                    <a:lnR>
                      <a:noFill/>
                    </a:lnR>
                    <a:lnT>
                      <a:noFill/>
                    </a:lnT>
                    <a:lnB>
                      <a:noFill/>
                    </a:lnB>
                  </a:tcPr>
                </a:tc>
                <a:extLst>
                  <a:ext uri="{0D108BD9-81ED-4DB2-BD59-A6C34878D82A}">
                    <a16:rowId xmlns:a16="http://schemas.microsoft.com/office/drawing/2014/main" val="2388189281"/>
                  </a:ext>
                </a:extLst>
              </a:tr>
              <a:tr h="0">
                <a:tc>
                  <a:txBody>
                    <a:bodyPr/>
                    <a:lstStyle/>
                    <a:p>
                      <a:endParaRPr lang="nl-BE" sz="3200" dirty="0">
                        <a:solidFill>
                          <a:schemeClr val="bg1"/>
                        </a:solidFill>
                        <a:effectLst/>
                        <a:latin typeface="UGent Panno Text" panose="02000506040000040003" pitchFamily="2" charset="0"/>
                      </a:endParaRPr>
                    </a:p>
                  </a:txBody>
                  <a:tcPr marL="47625" marR="47625" marT="0" marB="0">
                    <a:lnL>
                      <a:noFill/>
                    </a:lnL>
                    <a:lnR>
                      <a:noFill/>
                    </a:lnR>
                    <a:lnT>
                      <a:noFill/>
                    </a:lnT>
                    <a:lnB>
                      <a:noFill/>
                    </a:lnB>
                  </a:tcPr>
                </a:tc>
                <a:extLst>
                  <a:ext uri="{0D108BD9-81ED-4DB2-BD59-A6C34878D82A}">
                    <a16:rowId xmlns:a16="http://schemas.microsoft.com/office/drawing/2014/main" val="2324422229"/>
                  </a:ext>
                </a:extLst>
              </a:tr>
            </a:tbl>
          </a:graphicData>
        </a:graphic>
      </p:graphicFrame>
    </p:spTree>
    <p:extLst>
      <p:ext uri="{BB962C8B-B14F-4D97-AF65-F5344CB8AC3E}">
        <p14:creationId xmlns:p14="http://schemas.microsoft.com/office/powerpoint/2010/main" val="235024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sp>
        <p:nvSpPr>
          <p:cNvPr id="6" name="Tekstvak 5">
            <a:extLst>
              <a:ext uri="{FF2B5EF4-FFF2-40B4-BE49-F238E27FC236}">
                <a16:creationId xmlns:a16="http://schemas.microsoft.com/office/drawing/2014/main" id="{5F3895B3-D250-BDE5-1C5F-BB577223A112}"/>
              </a:ext>
            </a:extLst>
          </p:cNvPr>
          <p:cNvSpPr txBox="1"/>
          <p:nvPr/>
        </p:nvSpPr>
        <p:spPr>
          <a:xfrm>
            <a:off x="543951" y="262162"/>
            <a:ext cx="10713054" cy="707886"/>
          </a:xfrm>
          <a:prstGeom prst="rect">
            <a:avLst/>
          </a:prstGeom>
          <a:noFill/>
        </p:spPr>
        <p:txBody>
          <a:bodyPr wrap="square" rtlCol="0">
            <a:spAutoFit/>
          </a:bodyPr>
          <a:lstStyle/>
          <a:p>
            <a:r>
              <a:rPr lang="nl-BE" sz="4000" dirty="0">
                <a:latin typeface="+mj-lt"/>
              </a:rPr>
              <a:t>LA CÉSURE INSTITUTIONELLE</a:t>
            </a:r>
          </a:p>
        </p:txBody>
      </p:sp>
      <p:pic>
        <p:nvPicPr>
          <p:cNvPr id="2" name="Afbeelding 1">
            <a:extLst>
              <a:ext uri="{FF2B5EF4-FFF2-40B4-BE49-F238E27FC236}">
                <a16:creationId xmlns:a16="http://schemas.microsoft.com/office/drawing/2014/main" id="{2100D51C-0433-76F3-43A1-1F08180CA31D}"/>
              </a:ext>
            </a:extLst>
          </p:cNvPr>
          <p:cNvPicPr>
            <a:picLocks noChangeAspect="1"/>
          </p:cNvPicPr>
          <p:nvPr/>
        </p:nvPicPr>
        <p:blipFill>
          <a:blip r:embed="rId2"/>
          <a:stretch>
            <a:fillRect/>
          </a:stretch>
        </p:blipFill>
        <p:spPr>
          <a:xfrm>
            <a:off x="4226009" y="1366184"/>
            <a:ext cx="7744941" cy="4655204"/>
          </a:xfrm>
          <a:prstGeom prst="rect">
            <a:avLst/>
          </a:prstGeom>
        </p:spPr>
      </p:pic>
      <p:pic>
        <p:nvPicPr>
          <p:cNvPr id="4" name="Afbeelding 3">
            <a:extLst>
              <a:ext uri="{FF2B5EF4-FFF2-40B4-BE49-F238E27FC236}">
                <a16:creationId xmlns:a16="http://schemas.microsoft.com/office/drawing/2014/main" id="{F9284DF7-3DF1-4987-E52C-36E56D767925}"/>
              </a:ext>
            </a:extLst>
          </p:cNvPr>
          <p:cNvPicPr>
            <a:picLocks noChangeAspect="1"/>
          </p:cNvPicPr>
          <p:nvPr/>
        </p:nvPicPr>
        <p:blipFill>
          <a:blip r:embed="rId3"/>
          <a:stretch>
            <a:fillRect/>
          </a:stretch>
        </p:blipFill>
        <p:spPr>
          <a:xfrm>
            <a:off x="695324" y="1366185"/>
            <a:ext cx="3356589" cy="4655204"/>
          </a:xfrm>
          <a:prstGeom prst="rect">
            <a:avLst/>
          </a:prstGeom>
          <a:ln>
            <a:solidFill>
              <a:schemeClr val="tx1"/>
            </a:solidFill>
          </a:ln>
        </p:spPr>
      </p:pic>
      <p:sp>
        <p:nvSpPr>
          <p:cNvPr id="9" name="Tekstvak 8">
            <a:extLst>
              <a:ext uri="{FF2B5EF4-FFF2-40B4-BE49-F238E27FC236}">
                <a16:creationId xmlns:a16="http://schemas.microsoft.com/office/drawing/2014/main" id="{AEF0526A-BF27-C460-D835-1C29E041A439}"/>
              </a:ext>
            </a:extLst>
          </p:cNvPr>
          <p:cNvSpPr txBox="1"/>
          <p:nvPr/>
        </p:nvSpPr>
        <p:spPr>
          <a:xfrm>
            <a:off x="5038165" y="1366184"/>
            <a:ext cx="2223247" cy="461665"/>
          </a:xfrm>
          <a:prstGeom prst="rect">
            <a:avLst/>
          </a:prstGeom>
          <a:noFill/>
        </p:spPr>
        <p:txBody>
          <a:bodyPr wrap="square" rtlCol="0">
            <a:spAutoFit/>
          </a:bodyPr>
          <a:lstStyle/>
          <a:p>
            <a:r>
              <a:rPr lang="nl-BE" sz="2400" dirty="0">
                <a:latin typeface="+mj-lt"/>
              </a:rPr>
              <a:t>0-3 ans</a:t>
            </a:r>
          </a:p>
        </p:txBody>
      </p:sp>
    </p:spTree>
    <p:extLst>
      <p:ext uri="{BB962C8B-B14F-4D97-AF65-F5344CB8AC3E}">
        <p14:creationId xmlns:p14="http://schemas.microsoft.com/office/powerpoint/2010/main" val="304194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sp>
        <p:nvSpPr>
          <p:cNvPr id="6" name="Tekstvak 5">
            <a:extLst>
              <a:ext uri="{FF2B5EF4-FFF2-40B4-BE49-F238E27FC236}">
                <a16:creationId xmlns:a16="http://schemas.microsoft.com/office/drawing/2014/main" id="{5F3895B3-D250-BDE5-1C5F-BB577223A112}"/>
              </a:ext>
            </a:extLst>
          </p:cNvPr>
          <p:cNvSpPr txBox="1"/>
          <p:nvPr/>
        </p:nvSpPr>
        <p:spPr>
          <a:xfrm>
            <a:off x="543951" y="262162"/>
            <a:ext cx="10713054" cy="707886"/>
          </a:xfrm>
          <a:prstGeom prst="rect">
            <a:avLst/>
          </a:prstGeom>
          <a:noFill/>
        </p:spPr>
        <p:txBody>
          <a:bodyPr wrap="square" rtlCol="0">
            <a:spAutoFit/>
          </a:bodyPr>
          <a:lstStyle/>
          <a:p>
            <a:r>
              <a:rPr lang="nl-BE" sz="4000" dirty="0">
                <a:latin typeface="+mj-lt"/>
              </a:rPr>
              <a:t>UN REGARD INTERNATIONAL: POURQUOI ?</a:t>
            </a:r>
          </a:p>
        </p:txBody>
      </p:sp>
      <p:pic>
        <p:nvPicPr>
          <p:cNvPr id="4" name="Afbeelding 3">
            <a:extLst>
              <a:ext uri="{FF2B5EF4-FFF2-40B4-BE49-F238E27FC236}">
                <a16:creationId xmlns:a16="http://schemas.microsoft.com/office/drawing/2014/main" id="{F9284DF7-3DF1-4987-E52C-36E56D767925}"/>
              </a:ext>
            </a:extLst>
          </p:cNvPr>
          <p:cNvPicPr>
            <a:picLocks noChangeAspect="1"/>
          </p:cNvPicPr>
          <p:nvPr/>
        </p:nvPicPr>
        <p:blipFill>
          <a:blip r:embed="rId2"/>
          <a:stretch>
            <a:fillRect/>
          </a:stretch>
        </p:blipFill>
        <p:spPr>
          <a:xfrm>
            <a:off x="695324" y="1366185"/>
            <a:ext cx="3356589" cy="4655204"/>
          </a:xfrm>
          <a:prstGeom prst="rect">
            <a:avLst/>
          </a:prstGeom>
          <a:ln>
            <a:solidFill>
              <a:schemeClr val="tx1"/>
            </a:solidFill>
          </a:ln>
        </p:spPr>
      </p:pic>
      <p:sp>
        <p:nvSpPr>
          <p:cNvPr id="9" name="Tekstvak 8">
            <a:extLst>
              <a:ext uri="{FF2B5EF4-FFF2-40B4-BE49-F238E27FC236}">
                <a16:creationId xmlns:a16="http://schemas.microsoft.com/office/drawing/2014/main" id="{AEF0526A-BF27-C460-D835-1C29E041A439}"/>
              </a:ext>
            </a:extLst>
          </p:cNvPr>
          <p:cNvSpPr txBox="1"/>
          <p:nvPr/>
        </p:nvSpPr>
        <p:spPr>
          <a:xfrm>
            <a:off x="4338918" y="1222753"/>
            <a:ext cx="6526306" cy="830997"/>
          </a:xfrm>
          <a:prstGeom prst="rect">
            <a:avLst/>
          </a:prstGeom>
          <a:noFill/>
        </p:spPr>
        <p:txBody>
          <a:bodyPr wrap="square" rtlCol="0">
            <a:spAutoFit/>
          </a:bodyPr>
          <a:lstStyle/>
          <a:p>
            <a:r>
              <a:rPr lang="nl-BE" sz="2400" dirty="0">
                <a:latin typeface="+mj-lt"/>
              </a:rPr>
              <a:t>La césure institutionelle et historique</a:t>
            </a:r>
          </a:p>
          <a:p>
            <a:r>
              <a:rPr lang="nl-BE" sz="2400" dirty="0">
                <a:solidFill>
                  <a:srgbClr val="FF0000"/>
                </a:solidFill>
                <a:latin typeface="+mj-lt"/>
              </a:rPr>
              <a:t>La répartition inégale de l’offre</a:t>
            </a:r>
          </a:p>
        </p:txBody>
      </p:sp>
      <p:pic>
        <p:nvPicPr>
          <p:cNvPr id="7" name="Afbeelding 6">
            <a:extLst>
              <a:ext uri="{FF2B5EF4-FFF2-40B4-BE49-F238E27FC236}">
                <a16:creationId xmlns:a16="http://schemas.microsoft.com/office/drawing/2014/main" id="{4E4B7DDB-7189-FAB4-C828-EF9F7B34F0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918" y="2201863"/>
            <a:ext cx="6325650" cy="4216866"/>
          </a:xfrm>
          <a:prstGeom prst="rect">
            <a:avLst/>
          </a:prstGeom>
          <a:noFill/>
          <a:ln>
            <a:noFill/>
          </a:ln>
        </p:spPr>
      </p:pic>
    </p:spTree>
    <p:extLst>
      <p:ext uri="{BB962C8B-B14F-4D97-AF65-F5344CB8AC3E}">
        <p14:creationId xmlns:p14="http://schemas.microsoft.com/office/powerpoint/2010/main" val="76244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sp>
        <p:nvSpPr>
          <p:cNvPr id="6" name="Tekstvak 5">
            <a:extLst>
              <a:ext uri="{FF2B5EF4-FFF2-40B4-BE49-F238E27FC236}">
                <a16:creationId xmlns:a16="http://schemas.microsoft.com/office/drawing/2014/main" id="{5F3895B3-D250-BDE5-1C5F-BB577223A112}"/>
              </a:ext>
            </a:extLst>
          </p:cNvPr>
          <p:cNvSpPr txBox="1"/>
          <p:nvPr/>
        </p:nvSpPr>
        <p:spPr>
          <a:xfrm>
            <a:off x="543951" y="262162"/>
            <a:ext cx="10713054" cy="707886"/>
          </a:xfrm>
          <a:prstGeom prst="rect">
            <a:avLst/>
          </a:prstGeom>
          <a:noFill/>
        </p:spPr>
        <p:txBody>
          <a:bodyPr wrap="square" rtlCol="0">
            <a:spAutoFit/>
          </a:bodyPr>
          <a:lstStyle/>
          <a:p>
            <a:r>
              <a:rPr lang="nl-BE" sz="4000" dirty="0">
                <a:latin typeface="+mj-lt"/>
              </a:rPr>
              <a:t>UN REGARD INTERNATIONAL: POURQUOI ?</a:t>
            </a:r>
          </a:p>
        </p:txBody>
      </p:sp>
      <p:pic>
        <p:nvPicPr>
          <p:cNvPr id="4" name="Afbeelding 3">
            <a:extLst>
              <a:ext uri="{FF2B5EF4-FFF2-40B4-BE49-F238E27FC236}">
                <a16:creationId xmlns:a16="http://schemas.microsoft.com/office/drawing/2014/main" id="{F9284DF7-3DF1-4987-E52C-36E56D767925}"/>
              </a:ext>
            </a:extLst>
          </p:cNvPr>
          <p:cNvPicPr>
            <a:picLocks noChangeAspect="1"/>
          </p:cNvPicPr>
          <p:nvPr/>
        </p:nvPicPr>
        <p:blipFill>
          <a:blip r:embed="rId2"/>
          <a:stretch>
            <a:fillRect/>
          </a:stretch>
        </p:blipFill>
        <p:spPr>
          <a:xfrm>
            <a:off x="695324" y="1366185"/>
            <a:ext cx="3356589" cy="4655204"/>
          </a:xfrm>
          <a:prstGeom prst="rect">
            <a:avLst/>
          </a:prstGeom>
          <a:ln>
            <a:solidFill>
              <a:schemeClr val="tx1"/>
            </a:solidFill>
          </a:ln>
        </p:spPr>
      </p:pic>
      <p:sp>
        <p:nvSpPr>
          <p:cNvPr id="9" name="Tekstvak 8">
            <a:extLst>
              <a:ext uri="{FF2B5EF4-FFF2-40B4-BE49-F238E27FC236}">
                <a16:creationId xmlns:a16="http://schemas.microsoft.com/office/drawing/2014/main" id="{AEF0526A-BF27-C460-D835-1C29E041A439}"/>
              </a:ext>
            </a:extLst>
          </p:cNvPr>
          <p:cNvSpPr txBox="1"/>
          <p:nvPr/>
        </p:nvSpPr>
        <p:spPr>
          <a:xfrm>
            <a:off x="4338918" y="1222753"/>
            <a:ext cx="6526306" cy="830997"/>
          </a:xfrm>
          <a:prstGeom prst="rect">
            <a:avLst/>
          </a:prstGeom>
          <a:noFill/>
        </p:spPr>
        <p:txBody>
          <a:bodyPr wrap="square" rtlCol="0">
            <a:spAutoFit/>
          </a:bodyPr>
          <a:lstStyle/>
          <a:p>
            <a:r>
              <a:rPr lang="nl-BE" sz="2400" dirty="0">
                <a:latin typeface="+mj-lt"/>
              </a:rPr>
              <a:t>La césure institutionelle et historique</a:t>
            </a:r>
          </a:p>
          <a:p>
            <a:r>
              <a:rPr lang="nl-BE" sz="2400" dirty="0">
                <a:latin typeface="+mj-lt"/>
              </a:rPr>
              <a:t>La répartition inégale de l’offre</a:t>
            </a:r>
          </a:p>
        </p:txBody>
      </p:sp>
      <p:pic>
        <p:nvPicPr>
          <p:cNvPr id="10" name="Afbeelding 9">
            <a:extLst>
              <a:ext uri="{FF2B5EF4-FFF2-40B4-BE49-F238E27FC236}">
                <a16:creationId xmlns:a16="http://schemas.microsoft.com/office/drawing/2014/main" id="{5CA2E019-2F08-05C6-B529-44C42178A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111" y="2113255"/>
            <a:ext cx="6480113" cy="4319836"/>
          </a:xfrm>
          <a:prstGeom prst="rect">
            <a:avLst/>
          </a:prstGeom>
        </p:spPr>
      </p:pic>
      <p:sp>
        <p:nvSpPr>
          <p:cNvPr id="2" name="Tekstvak 1">
            <a:extLst>
              <a:ext uri="{FF2B5EF4-FFF2-40B4-BE49-F238E27FC236}">
                <a16:creationId xmlns:a16="http://schemas.microsoft.com/office/drawing/2014/main" id="{08D7108B-C643-82E5-31CC-AF6A8CF8FF7B}"/>
              </a:ext>
            </a:extLst>
          </p:cNvPr>
          <p:cNvSpPr txBox="1"/>
          <p:nvPr/>
        </p:nvSpPr>
        <p:spPr>
          <a:xfrm>
            <a:off x="4652421" y="6027363"/>
            <a:ext cx="6480113" cy="461665"/>
          </a:xfrm>
          <a:prstGeom prst="rect">
            <a:avLst/>
          </a:prstGeom>
          <a:solidFill>
            <a:schemeClr val="bg1"/>
          </a:solidFill>
        </p:spPr>
        <p:txBody>
          <a:bodyPr wrap="square" rtlCol="0">
            <a:spAutoFit/>
          </a:bodyPr>
          <a:lstStyle/>
          <a:p>
            <a:r>
              <a:rPr lang="nl-BE" sz="2400" dirty="0">
                <a:latin typeface="+mj-lt"/>
              </a:rPr>
              <a:t>Gand, nombre de places / revenus par quartier</a:t>
            </a:r>
          </a:p>
        </p:txBody>
      </p:sp>
    </p:spTree>
    <p:extLst>
      <p:ext uri="{BB962C8B-B14F-4D97-AF65-F5344CB8AC3E}">
        <p14:creationId xmlns:p14="http://schemas.microsoft.com/office/powerpoint/2010/main" val="137095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C15B611D-EF50-B037-834F-6DBA214C9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8918" y="2053750"/>
            <a:ext cx="6526306" cy="4350630"/>
          </a:xfrm>
          <a:prstGeom prst="rect">
            <a:avLst/>
          </a:prstGeom>
        </p:spPr>
      </p:pic>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sp>
        <p:nvSpPr>
          <p:cNvPr id="6" name="Tekstvak 5">
            <a:extLst>
              <a:ext uri="{FF2B5EF4-FFF2-40B4-BE49-F238E27FC236}">
                <a16:creationId xmlns:a16="http://schemas.microsoft.com/office/drawing/2014/main" id="{5F3895B3-D250-BDE5-1C5F-BB577223A112}"/>
              </a:ext>
            </a:extLst>
          </p:cNvPr>
          <p:cNvSpPr txBox="1"/>
          <p:nvPr/>
        </p:nvSpPr>
        <p:spPr>
          <a:xfrm>
            <a:off x="543951" y="262162"/>
            <a:ext cx="10713054" cy="707886"/>
          </a:xfrm>
          <a:prstGeom prst="rect">
            <a:avLst/>
          </a:prstGeom>
          <a:noFill/>
        </p:spPr>
        <p:txBody>
          <a:bodyPr wrap="square" rtlCol="0">
            <a:spAutoFit/>
          </a:bodyPr>
          <a:lstStyle/>
          <a:p>
            <a:r>
              <a:rPr lang="nl-BE" sz="4000" dirty="0">
                <a:latin typeface="+mj-lt"/>
              </a:rPr>
              <a:t>UN REGARD INTERNATIONAL: POURQUOI ?</a:t>
            </a:r>
          </a:p>
        </p:txBody>
      </p:sp>
      <p:pic>
        <p:nvPicPr>
          <p:cNvPr id="4" name="Afbeelding 3">
            <a:extLst>
              <a:ext uri="{FF2B5EF4-FFF2-40B4-BE49-F238E27FC236}">
                <a16:creationId xmlns:a16="http://schemas.microsoft.com/office/drawing/2014/main" id="{F9284DF7-3DF1-4987-E52C-36E56D767925}"/>
              </a:ext>
            </a:extLst>
          </p:cNvPr>
          <p:cNvPicPr>
            <a:picLocks noChangeAspect="1"/>
          </p:cNvPicPr>
          <p:nvPr/>
        </p:nvPicPr>
        <p:blipFill>
          <a:blip r:embed="rId3"/>
          <a:stretch>
            <a:fillRect/>
          </a:stretch>
        </p:blipFill>
        <p:spPr>
          <a:xfrm>
            <a:off x="695324" y="1366185"/>
            <a:ext cx="3356589" cy="4655204"/>
          </a:xfrm>
          <a:prstGeom prst="rect">
            <a:avLst/>
          </a:prstGeom>
          <a:ln>
            <a:solidFill>
              <a:schemeClr val="tx1"/>
            </a:solidFill>
          </a:ln>
        </p:spPr>
      </p:pic>
      <p:sp>
        <p:nvSpPr>
          <p:cNvPr id="9" name="Tekstvak 8">
            <a:extLst>
              <a:ext uri="{FF2B5EF4-FFF2-40B4-BE49-F238E27FC236}">
                <a16:creationId xmlns:a16="http://schemas.microsoft.com/office/drawing/2014/main" id="{AEF0526A-BF27-C460-D835-1C29E041A439}"/>
              </a:ext>
            </a:extLst>
          </p:cNvPr>
          <p:cNvSpPr txBox="1"/>
          <p:nvPr/>
        </p:nvSpPr>
        <p:spPr>
          <a:xfrm>
            <a:off x="4338918" y="1222753"/>
            <a:ext cx="6526306" cy="830997"/>
          </a:xfrm>
          <a:prstGeom prst="rect">
            <a:avLst/>
          </a:prstGeom>
          <a:noFill/>
        </p:spPr>
        <p:txBody>
          <a:bodyPr wrap="square" rtlCol="0">
            <a:spAutoFit/>
          </a:bodyPr>
          <a:lstStyle/>
          <a:p>
            <a:r>
              <a:rPr lang="nl-BE" sz="2400" dirty="0">
                <a:latin typeface="+mj-lt"/>
              </a:rPr>
              <a:t>La césure institutionelle et historique</a:t>
            </a:r>
          </a:p>
          <a:p>
            <a:r>
              <a:rPr lang="nl-BE" sz="2400" dirty="0">
                <a:latin typeface="+mj-lt"/>
              </a:rPr>
              <a:t>La répartition inégale de l’offre</a:t>
            </a:r>
          </a:p>
        </p:txBody>
      </p:sp>
      <p:sp>
        <p:nvSpPr>
          <p:cNvPr id="2" name="Tekstvak 1">
            <a:extLst>
              <a:ext uri="{FF2B5EF4-FFF2-40B4-BE49-F238E27FC236}">
                <a16:creationId xmlns:a16="http://schemas.microsoft.com/office/drawing/2014/main" id="{08D7108B-C643-82E5-31CC-AF6A8CF8FF7B}"/>
              </a:ext>
            </a:extLst>
          </p:cNvPr>
          <p:cNvSpPr txBox="1"/>
          <p:nvPr/>
        </p:nvSpPr>
        <p:spPr>
          <a:xfrm>
            <a:off x="4652421" y="6027363"/>
            <a:ext cx="7219073" cy="461665"/>
          </a:xfrm>
          <a:prstGeom prst="rect">
            <a:avLst/>
          </a:prstGeom>
          <a:solidFill>
            <a:schemeClr val="bg1"/>
          </a:solidFill>
        </p:spPr>
        <p:txBody>
          <a:bodyPr wrap="square" rtlCol="0">
            <a:spAutoFit/>
          </a:bodyPr>
          <a:lstStyle/>
          <a:p>
            <a:r>
              <a:rPr lang="nl-BE" sz="2400" dirty="0">
                <a:latin typeface="+mj-lt"/>
              </a:rPr>
              <a:t>Gand, nombre de places </a:t>
            </a:r>
            <a:r>
              <a:rPr lang="nl-BE" sz="2400" b="1" dirty="0">
                <a:latin typeface="+mj-lt"/>
              </a:rPr>
              <a:t>de la ville </a:t>
            </a:r>
            <a:r>
              <a:rPr lang="nl-BE" sz="2400" dirty="0">
                <a:latin typeface="+mj-lt"/>
              </a:rPr>
              <a:t>/ revenus par quartier</a:t>
            </a:r>
          </a:p>
        </p:txBody>
      </p:sp>
    </p:spTree>
    <p:extLst>
      <p:ext uri="{BB962C8B-B14F-4D97-AF65-F5344CB8AC3E}">
        <p14:creationId xmlns:p14="http://schemas.microsoft.com/office/powerpoint/2010/main" val="207289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sp>
        <p:nvSpPr>
          <p:cNvPr id="6" name="Tekstvak 5">
            <a:extLst>
              <a:ext uri="{FF2B5EF4-FFF2-40B4-BE49-F238E27FC236}">
                <a16:creationId xmlns:a16="http://schemas.microsoft.com/office/drawing/2014/main" id="{5F3895B3-D250-BDE5-1C5F-BB577223A112}"/>
              </a:ext>
            </a:extLst>
          </p:cNvPr>
          <p:cNvSpPr txBox="1"/>
          <p:nvPr/>
        </p:nvSpPr>
        <p:spPr>
          <a:xfrm>
            <a:off x="543951" y="262162"/>
            <a:ext cx="10713054" cy="707886"/>
          </a:xfrm>
          <a:prstGeom prst="rect">
            <a:avLst/>
          </a:prstGeom>
          <a:noFill/>
        </p:spPr>
        <p:txBody>
          <a:bodyPr wrap="square" rtlCol="0">
            <a:spAutoFit/>
          </a:bodyPr>
          <a:lstStyle/>
          <a:p>
            <a:r>
              <a:rPr lang="nl-BE" sz="4000" dirty="0">
                <a:latin typeface="+mj-lt"/>
              </a:rPr>
              <a:t>UN REGARD INTERNATIONAL: POURQUOI ?</a:t>
            </a:r>
          </a:p>
        </p:txBody>
      </p:sp>
      <p:pic>
        <p:nvPicPr>
          <p:cNvPr id="4" name="Afbeelding 3">
            <a:extLst>
              <a:ext uri="{FF2B5EF4-FFF2-40B4-BE49-F238E27FC236}">
                <a16:creationId xmlns:a16="http://schemas.microsoft.com/office/drawing/2014/main" id="{F9284DF7-3DF1-4987-E52C-36E56D767925}"/>
              </a:ext>
            </a:extLst>
          </p:cNvPr>
          <p:cNvPicPr>
            <a:picLocks noChangeAspect="1"/>
          </p:cNvPicPr>
          <p:nvPr/>
        </p:nvPicPr>
        <p:blipFill>
          <a:blip r:embed="rId2"/>
          <a:stretch>
            <a:fillRect/>
          </a:stretch>
        </p:blipFill>
        <p:spPr>
          <a:xfrm>
            <a:off x="695324" y="1366185"/>
            <a:ext cx="3356589" cy="4655204"/>
          </a:xfrm>
          <a:prstGeom prst="rect">
            <a:avLst/>
          </a:prstGeom>
          <a:ln>
            <a:solidFill>
              <a:schemeClr val="tx1"/>
            </a:solidFill>
          </a:ln>
        </p:spPr>
      </p:pic>
      <p:sp>
        <p:nvSpPr>
          <p:cNvPr id="9" name="Tekstvak 8">
            <a:extLst>
              <a:ext uri="{FF2B5EF4-FFF2-40B4-BE49-F238E27FC236}">
                <a16:creationId xmlns:a16="http://schemas.microsoft.com/office/drawing/2014/main" id="{AEF0526A-BF27-C460-D835-1C29E041A439}"/>
              </a:ext>
            </a:extLst>
          </p:cNvPr>
          <p:cNvSpPr txBox="1"/>
          <p:nvPr/>
        </p:nvSpPr>
        <p:spPr>
          <a:xfrm>
            <a:off x="4338918" y="1222753"/>
            <a:ext cx="6526306" cy="830997"/>
          </a:xfrm>
          <a:prstGeom prst="rect">
            <a:avLst/>
          </a:prstGeom>
          <a:noFill/>
        </p:spPr>
        <p:txBody>
          <a:bodyPr wrap="square" rtlCol="0">
            <a:spAutoFit/>
          </a:bodyPr>
          <a:lstStyle/>
          <a:p>
            <a:r>
              <a:rPr lang="nl-BE" sz="2400" dirty="0">
                <a:latin typeface="+mj-lt"/>
              </a:rPr>
              <a:t>La césure institutionelle et historique</a:t>
            </a:r>
          </a:p>
          <a:p>
            <a:r>
              <a:rPr lang="nl-BE" sz="2400" dirty="0">
                <a:latin typeface="+mj-lt"/>
              </a:rPr>
              <a:t>La répartition inégale de l’offre</a:t>
            </a:r>
          </a:p>
        </p:txBody>
      </p:sp>
      <p:pic>
        <p:nvPicPr>
          <p:cNvPr id="10" name="Afbeelding 9">
            <a:extLst>
              <a:ext uri="{FF2B5EF4-FFF2-40B4-BE49-F238E27FC236}">
                <a16:creationId xmlns:a16="http://schemas.microsoft.com/office/drawing/2014/main" id="{D6FD9998-B904-731F-B29B-AB4219744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918" y="2058443"/>
            <a:ext cx="6526306" cy="4350630"/>
          </a:xfrm>
          <a:prstGeom prst="rect">
            <a:avLst/>
          </a:prstGeom>
        </p:spPr>
      </p:pic>
      <p:sp>
        <p:nvSpPr>
          <p:cNvPr id="2" name="Tekstvak 1">
            <a:extLst>
              <a:ext uri="{FF2B5EF4-FFF2-40B4-BE49-F238E27FC236}">
                <a16:creationId xmlns:a16="http://schemas.microsoft.com/office/drawing/2014/main" id="{08D7108B-C643-82E5-31CC-AF6A8CF8FF7B}"/>
              </a:ext>
            </a:extLst>
          </p:cNvPr>
          <p:cNvSpPr txBox="1"/>
          <p:nvPr/>
        </p:nvSpPr>
        <p:spPr>
          <a:xfrm>
            <a:off x="4652421" y="6027363"/>
            <a:ext cx="7219073" cy="461665"/>
          </a:xfrm>
          <a:prstGeom prst="rect">
            <a:avLst/>
          </a:prstGeom>
          <a:solidFill>
            <a:schemeClr val="bg1"/>
          </a:solidFill>
        </p:spPr>
        <p:txBody>
          <a:bodyPr wrap="square" rtlCol="0">
            <a:spAutoFit/>
          </a:bodyPr>
          <a:lstStyle/>
          <a:p>
            <a:r>
              <a:rPr lang="nl-BE" sz="2400" dirty="0">
                <a:latin typeface="+mj-lt"/>
              </a:rPr>
              <a:t>Louvain</a:t>
            </a:r>
          </a:p>
        </p:txBody>
      </p:sp>
    </p:spTree>
    <p:extLst>
      <p:ext uri="{BB962C8B-B14F-4D97-AF65-F5344CB8AC3E}">
        <p14:creationId xmlns:p14="http://schemas.microsoft.com/office/powerpoint/2010/main" val="1983956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sp>
        <p:nvSpPr>
          <p:cNvPr id="6" name="Tekstvak 5">
            <a:extLst>
              <a:ext uri="{FF2B5EF4-FFF2-40B4-BE49-F238E27FC236}">
                <a16:creationId xmlns:a16="http://schemas.microsoft.com/office/drawing/2014/main" id="{5F3895B3-D250-BDE5-1C5F-BB577223A112}"/>
              </a:ext>
            </a:extLst>
          </p:cNvPr>
          <p:cNvSpPr txBox="1"/>
          <p:nvPr/>
        </p:nvSpPr>
        <p:spPr>
          <a:xfrm>
            <a:off x="543951" y="262162"/>
            <a:ext cx="10713054" cy="707886"/>
          </a:xfrm>
          <a:prstGeom prst="rect">
            <a:avLst/>
          </a:prstGeom>
          <a:noFill/>
        </p:spPr>
        <p:txBody>
          <a:bodyPr wrap="square" rtlCol="0">
            <a:spAutoFit/>
          </a:bodyPr>
          <a:lstStyle/>
          <a:p>
            <a:r>
              <a:rPr lang="nl-BE" sz="4000" dirty="0">
                <a:latin typeface="+mj-lt"/>
              </a:rPr>
              <a:t>UN REGARD INTERNATIONAL: POURQUOI ?</a:t>
            </a:r>
          </a:p>
        </p:txBody>
      </p:sp>
      <p:pic>
        <p:nvPicPr>
          <p:cNvPr id="4" name="Afbeelding 3">
            <a:extLst>
              <a:ext uri="{FF2B5EF4-FFF2-40B4-BE49-F238E27FC236}">
                <a16:creationId xmlns:a16="http://schemas.microsoft.com/office/drawing/2014/main" id="{F9284DF7-3DF1-4987-E52C-36E56D767925}"/>
              </a:ext>
            </a:extLst>
          </p:cNvPr>
          <p:cNvPicPr>
            <a:picLocks noChangeAspect="1"/>
          </p:cNvPicPr>
          <p:nvPr/>
        </p:nvPicPr>
        <p:blipFill>
          <a:blip r:embed="rId2"/>
          <a:stretch>
            <a:fillRect/>
          </a:stretch>
        </p:blipFill>
        <p:spPr>
          <a:xfrm>
            <a:off x="695324" y="1366185"/>
            <a:ext cx="3356589" cy="4655204"/>
          </a:xfrm>
          <a:prstGeom prst="rect">
            <a:avLst/>
          </a:prstGeom>
          <a:ln>
            <a:solidFill>
              <a:schemeClr val="tx1"/>
            </a:solidFill>
          </a:ln>
        </p:spPr>
      </p:pic>
      <p:sp>
        <p:nvSpPr>
          <p:cNvPr id="9" name="Tekstvak 8">
            <a:extLst>
              <a:ext uri="{FF2B5EF4-FFF2-40B4-BE49-F238E27FC236}">
                <a16:creationId xmlns:a16="http://schemas.microsoft.com/office/drawing/2014/main" id="{AEF0526A-BF27-C460-D835-1C29E041A439}"/>
              </a:ext>
            </a:extLst>
          </p:cNvPr>
          <p:cNvSpPr txBox="1"/>
          <p:nvPr/>
        </p:nvSpPr>
        <p:spPr>
          <a:xfrm>
            <a:off x="4338918" y="1222753"/>
            <a:ext cx="6526306" cy="830997"/>
          </a:xfrm>
          <a:prstGeom prst="rect">
            <a:avLst/>
          </a:prstGeom>
          <a:noFill/>
        </p:spPr>
        <p:txBody>
          <a:bodyPr wrap="square" rtlCol="0">
            <a:spAutoFit/>
          </a:bodyPr>
          <a:lstStyle/>
          <a:p>
            <a:r>
              <a:rPr lang="nl-BE" sz="2400" dirty="0">
                <a:latin typeface="+mj-lt"/>
              </a:rPr>
              <a:t>La césure institutionelle et historique</a:t>
            </a:r>
          </a:p>
          <a:p>
            <a:r>
              <a:rPr lang="nl-BE" sz="2400" dirty="0">
                <a:latin typeface="+mj-lt"/>
              </a:rPr>
              <a:t>La répartition inégale de l’offre</a:t>
            </a:r>
          </a:p>
        </p:txBody>
      </p:sp>
      <p:graphicFrame>
        <p:nvGraphicFramePr>
          <p:cNvPr id="11" name="Grafiek 10">
            <a:extLst>
              <a:ext uri="{FF2B5EF4-FFF2-40B4-BE49-F238E27FC236}">
                <a16:creationId xmlns:a16="http://schemas.microsoft.com/office/drawing/2014/main" id="{B847E330-ADB9-C435-BAC8-67B98FC1BD40}"/>
              </a:ext>
            </a:extLst>
          </p:cNvPr>
          <p:cNvGraphicFramePr/>
          <p:nvPr>
            <p:extLst>
              <p:ext uri="{D42A27DB-BD31-4B8C-83A1-F6EECF244321}">
                <p14:modId xmlns:p14="http://schemas.microsoft.com/office/powerpoint/2010/main" val="1009301142"/>
              </p:ext>
            </p:extLst>
          </p:nvPr>
        </p:nvGraphicFramePr>
        <p:xfrm>
          <a:off x="4338917" y="2053750"/>
          <a:ext cx="6042212" cy="42036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4528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sp>
        <p:nvSpPr>
          <p:cNvPr id="6" name="Tekstvak 5">
            <a:extLst>
              <a:ext uri="{FF2B5EF4-FFF2-40B4-BE49-F238E27FC236}">
                <a16:creationId xmlns:a16="http://schemas.microsoft.com/office/drawing/2014/main" id="{5F3895B3-D250-BDE5-1C5F-BB577223A112}"/>
              </a:ext>
            </a:extLst>
          </p:cNvPr>
          <p:cNvSpPr txBox="1"/>
          <p:nvPr/>
        </p:nvSpPr>
        <p:spPr>
          <a:xfrm>
            <a:off x="543951" y="262162"/>
            <a:ext cx="10713054" cy="707886"/>
          </a:xfrm>
          <a:prstGeom prst="rect">
            <a:avLst/>
          </a:prstGeom>
          <a:noFill/>
        </p:spPr>
        <p:txBody>
          <a:bodyPr wrap="square" rtlCol="0">
            <a:spAutoFit/>
          </a:bodyPr>
          <a:lstStyle/>
          <a:p>
            <a:r>
              <a:rPr lang="nl-BE" sz="4000" dirty="0">
                <a:latin typeface="+mj-lt"/>
              </a:rPr>
              <a:t>UN REGARD INTERNATIONAL: POURQUOI ?</a:t>
            </a:r>
          </a:p>
        </p:txBody>
      </p:sp>
      <p:pic>
        <p:nvPicPr>
          <p:cNvPr id="4" name="Afbeelding 3">
            <a:extLst>
              <a:ext uri="{FF2B5EF4-FFF2-40B4-BE49-F238E27FC236}">
                <a16:creationId xmlns:a16="http://schemas.microsoft.com/office/drawing/2014/main" id="{F9284DF7-3DF1-4987-E52C-36E56D767925}"/>
              </a:ext>
            </a:extLst>
          </p:cNvPr>
          <p:cNvPicPr>
            <a:picLocks noChangeAspect="1"/>
          </p:cNvPicPr>
          <p:nvPr/>
        </p:nvPicPr>
        <p:blipFill>
          <a:blip r:embed="rId2"/>
          <a:stretch>
            <a:fillRect/>
          </a:stretch>
        </p:blipFill>
        <p:spPr>
          <a:xfrm>
            <a:off x="695324" y="1366185"/>
            <a:ext cx="3356589" cy="4655204"/>
          </a:xfrm>
          <a:prstGeom prst="rect">
            <a:avLst/>
          </a:prstGeom>
          <a:ln>
            <a:solidFill>
              <a:schemeClr val="tx1"/>
            </a:solidFill>
          </a:ln>
        </p:spPr>
      </p:pic>
      <p:sp>
        <p:nvSpPr>
          <p:cNvPr id="9" name="Tekstvak 8">
            <a:extLst>
              <a:ext uri="{FF2B5EF4-FFF2-40B4-BE49-F238E27FC236}">
                <a16:creationId xmlns:a16="http://schemas.microsoft.com/office/drawing/2014/main" id="{AEF0526A-BF27-C460-D835-1C29E041A439}"/>
              </a:ext>
            </a:extLst>
          </p:cNvPr>
          <p:cNvSpPr txBox="1"/>
          <p:nvPr/>
        </p:nvSpPr>
        <p:spPr>
          <a:xfrm>
            <a:off x="4338918" y="1222753"/>
            <a:ext cx="6526306" cy="1200329"/>
          </a:xfrm>
          <a:prstGeom prst="rect">
            <a:avLst/>
          </a:prstGeom>
          <a:noFill/>
        </p:spPr>
        <p:txBody>
          <a:bodyPr wrap="square" rtlCol="0">
            <a:spAutoFit/>
          </a:bodyPr>
          <a:lstStyle/>
          <a:p>
            <a:r>
              <a:rPr lang="nl-BE" sz="2400" dirty="0">
                <a:latin typeface="+mj-lt"/>
              </a:rPr>
              <a:t>La césure institutionelle et historique</a:t>
            </a:r>
          </a:p>
          <a:p>
            <a:r>
              <a:rPr lang="nl-BE" sz="2400" dirty="0">
                <a:latin typeface="+mj-lt"/>
              </a:rPr>
              <a:t>La répartition inégale de l’offre</a:t>
            </a:r>
          </a:p>
          <a:p>
            <a:r>
              <a:rPr lang="nl-BE" sz="2400" dirty="0">
                <a:solidFill>
                  <a:srgbClr val="FF0000"/>
                </a:solidFill>
                <a:latin typeface="+mj-lt"/>
              </a:rPr>
              <a:t>Les critères de priorité</a:t>
            </a:r>
          </a:p>
        </p:txBody>
      </p:sp>
    </p:spTree>
    <p:extLst>
      <p:ext uri="{BB962C8B-B14F-4D97-AF65-F5344CB8AC3E}">
        <p14:creationId xmlns:p14="http://schemas.microsoft.com/office/powerpoint/2010/main" val="3744209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248E331-344C-56EC-6271-226D74A2BA47}"/>
              </a:ext>
            </a:extLst>
          </p:cNvPr>
          <p:cNvPicPr>
            <a:picLocks noChangeAspect="1"/>
          </p:cNvPicPr>
          <p:nvPr/>
        </p:nvPicPr>
        <p:blipFill>
          <a:blip r:embed="rId2"/>
          <a:stretch>
            <a:fillRect/>
          </a:stretch>
        </p:blipFill>
        <p:spPr>
          <a:xfrm>
            <a:off x="4274246" y="616104"/>
            <a:ext cx="7684031" cy="5712977"/>
          </a:xfrm>
          <a:prstGeom prst="rect">
            <a:avLst/>
          </a:prstGeom>
        </p:spPr>
      </p:pic>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sp>
        <p:nvSpPr>
          <p:cNvPr id="6" name="Tekstvak 5">
            <a:extLst>
              <a:ext uri="{FF2B5EF4-FFF2-40B4-BE49-F238E27FC236}">
                <a16:creationId xmlns:a16="http://schemas.microsoft.com/office/drawing/2014/main" id="{5F3895B3-D250-BDE5-1C5F-BB577223A112}"/>
              </a:ext>
            </a:extLst>
          </p:cNvPr>
          <p:cNvSpPr txBox="1"/>
          <p:nvPr/>
        </p:nvSpPr>
        <p:spPr>
          <a:xfrm>
            <a:off x="543951" y="262162"/>
            <a:ext cx="10713054" cy="707886"/>
          </a:xfrm>
          <a:prstGeom prst="rect">
            <a:avLst/>
          </a:prstGeom>
          <a:noFill/>
        </p:spPr>
        <p:txBody>
          <a:bodyPr wrap="square" rtlCol="0">
            <a:spAutoFit/>
          </a:bodyPr>
          <a:lstStyle/>
          <a:p>
            <a:r>
              <a:rPr lang="nl-BE" sz="4000" dirty="0">
                <a:latin typeface="+mj-lt"/>
              </a:rPr>
              <a:t>UN REGARD INTERNATIONAL: POURQUOI ?</a:t>
            </a:r>
          </a:p>
        </p:txBody>
      </p:sp>
      <p:pic>
        <p:nvPicPr>
          <p:cNvPr id="4" name="Afbeelding 3">
            <a:extLst>
              <a:ext uri="{FF2B5EF4-FFF2-40B4-BE49-F238E27FC236}">
                <a16:creationId xmlns:a16="http://schemas.microsoft.com/office/drawing/2014/main" id="{F9284DF7-3DF1-4987-E52C-36E56D767925}"/>
              </a:ext>
            </a:extLst>
          </p:cNvPr>
          <p:cNvPicPr>
            <a:picLocks noChangeAspect="1"/>
          </p:cNvPicPr>
          <p:nvPr/>
        </p:nvPicPr>
        <p:blipFill>
          <a:blip r:embed="rId3"/>
          <a:stretch>
            <a:fillRect/>
          </a:stretch>
        </p:blipFill>
        <p:spPr>
          <a:xfrm>
            <a:off x="695324" y="1366185"/>
            <a:ext cx="3356589" cy="4655204"/>
          </a:xfrm>
          <a:prstGeom prst="rect">
            <a:avLst/>
          </a:prstGeom>
          <a:ln>
            <a:solidFill>
              <a:schemeClr val="tx1"/>
            </a:solidFill>
          </a:ln>
        </p:spPr>
      </p:pic>
      <p:pic>
        <p:nvPicPr>
          <p:cNvPr id="3" name="Afbeelding 2">
            <a:extLst>
              <a:ext uri="{FF2B5EF4-FFF2-40B4-BE49-F238E27FC236}">
                <a16:creationId xmlns:a16="http://schemas.microsoft.com/office/drawing/2014/main" id="{760AD6E9-5716-38B5-D004-33E6A161941B}"/>
              </a:ext>
            </a:extLst>
          </p:cNvPr>
          <p:cNvPicPr>
            <a:picLocks noChangeAspect="1"/>
          </p:cNvPicPr>
          <p:nvPr/>
        </p:nvPicPr>
        <p:blipFill>
          <a:blip r:embed="rId4"/>
          <a:stretch>
            <a:fillRect/>
          </a:stretch>
        </p:blipFill>
        <p:spPr>
          <a:xfrm>
            <a:off x="695325" y="1366184"/>
            <a:ext cx="3356588" cy="4760511"/>
          </a:xfrm>
          <a:prstGeom prst="rect">
            <a:avLst/>
          </a:prstGeom>
        </p:spPr>
      </p:pic>
    </p:spTree>
    <p:extLst>
      <p:ext uri="{BB962C8B-B14F-4D97-AF65-F5344CB8AC3E}">
        <p14:creationId xmlns:p14="http://schemas.microsoft.com/office/powerpoint/2010/main" val="3239629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sp>
        <p:nvSpPr>
          <p:cNvPr id="6" name="Tekstvak 5">
            <a:extLst>
              <a:ext uri="{FF2B5EF4-FFF2-40B4-BE49-F238E27FC236}">
                <a16:creationId xmlns:a16="http://schemas.microsoft.com/office/drawing/2014/main" id="{5F3895B3-D250-BDE5-1C5F-BB577223A112}"/>
              </a:ext>
            </a:extLst>
          </p:cNvPr>
          <p:cNvSpPr txBox="1"/>
          <p:nvPr/>
        </p:nvSpPr>
        <p:spPr>
          <a:xfrm>
            <a:off x="543951" y="262162"/>
            <a:ext cx="10713054" cy="707886"/>
          </a:xfrm>
          <a:prstGeom prst="rect">
            <a:avLst/>
          </a:prstGeom>
          <a:noFill/>
        </p:spPr>
        <p:txBody>
          <a:bodyPr wrap="square" rtlCol="0">
            <a:spAutoFit/>
          </a:bodyPr>
          <a:lstStyle/>
          <a:p>
            <a:r>
              <a:rPr lang="nl-BE" sz="4000" dirty="0">
                <a:latin typeface="+mj-lt"/>
              </a:rPr>
              <a:t>UN REGARD INTERNATIONAL: POURQUOI ?</a:t>
            </a:r>
          </a:p>
        </p:txBody>
      </p:sp>
      <p:pic>
        <p:nvPicPr>
          <p:cNvPr id="4" name="Afbeelding 3">
            <a:extLst>
              <a:ext uri="{FF2B5EF4-FFF2-40B4-BE49-F238E27FC236}">
                <a16:creationId xmlns:a16="http://schemas.microsoft.com/office/drawing/2014/main" id="{F9284DF7-3DF1-4987-E52C-36E56D767925}"/>
              </a:ext>
            </a:extLst>
          </p:cNvPr>
          <p:cNvPicPr>
            <a:picLocks noChangeAspect="1"/>
          </p:cNvPicPr>
          <p:nvPr/>
        </p:nvPicPr>
        <p:blipFill>
          <a:blip r:embed="rId2"/>
          <a:stretch>
            <a:fillRect/>
          </a:stretch>
        </p:blipFill>
        <p:spPr>
          <a:xfrm>
            <a:off x="695324" y="1366185"/>
            <a:ext cx="3356589" cy="4655204"/>
          </a:xfrm>
          <a:prstGeom prst="rect">
            <a:avLst/>
          </a:prstGeom>
          <a:ln>
            <a:solidFill>
              <a:schemeClr val="tx1"/>
            </a:solidFill>
          </a:ln>
        </p:spPr>
      </p:pic>
      <p:sp>
        <p:nvSpPr>
          <p:cNvPr id="9" name="Tekstvak 8">
            <a:extLst>
              <a:ext uri="{FF2B5EF4-FFF2-40B4-BE49-F238E27FC236}">
                <a16:creationId xmlns:a16="http://schemas.microsoft.com/office/drawing/2014/main" id="{AEF0526A-BF27-C460-D835-1C29E041A439}"/>
              </a:ext>
            </a:extLst>
          </p:cNvPr>
          <p:cNvSpPr txBox="1"/>
          <p:nvPr/>
        </p:nvSpPr>
        <p:spPr>
          <a:xfrm>
            <a:off x="4338918" y="1222753"/>
            <a:ext cx="6526306" cy="3046988"/>
          </a:xfrm>
          <a:prstGeom prst="rect">
            <a:avLst/>
          </a:prstGeom>
          <a:noFill/>
        </p:spPr>
        <p:txBody>
          <a:bodyPr wrap="square" rtlCol="0">
            <a:spAutoFit/>
          </a:bodyPr>
          <a:lstStyle/>
          <a:p>
            <a:r>
              <a:rPr lang="nl-BE" sz="2400" dirty="0">
                <a:latin typeface="+mj-lt"/>
              </a:rPr>
              <a:t>La césure institutionelle et historique</a:t>
            </a:r>
          </a:p>
          <a:p>
            <a:r>
              <a:rPr lang="nl-BE" sz="2400" dirty="0">
                <a:latin typeface="+mj-lt"/>
              </a:rPr>
              <a:t>La répartition inégale de l’offre</a:t>
            </a:r>
          </a:p>
          <a:p>
            <a:r>
              <a:rPr lang="nl-BE" sz="2400" dirty="0">
                <a:latin typeface="+mj-lt"/>
              </a:rPr>
              <a:t>Les critères de priorité</a:t>
            </a:r>
          </a:p>
          <a:p>
            <a:r>
              <a:rPr lang="nl-BE" sz="2400" dirty="0">
                <a:solidFill>
                  <a:srgbClr val="FF0000"/>
                </a:solidFill>
                <a:latin typeface="+mj-lt"/>
              </a:rPr>
              <a:t>L’expertise de l’accueil (et la diversité de l’équipe)</a:t>
            </a:r>
          </a:p>
          <a:p>
            <a:pPr marL="342900" indent="-342900">
              <a:buFontTx/>
              <a:buChar char="-"/>
            </a:pPr>
            <a:r>
              <a:rPr lang="nl-BE" sz="2400" dirty="0">
                <a:latin typeface="+mj-lt"/>
              </a:rPr>
              <a:t>Diversité</a:t>
            </a:r>
          </a:p>
          <a:p>
            <a:pPr marL="342900" indent="-342900">
              <a:buFontTx/>
              <a:buChar char="-"/>
            </a:pPr>
            <a:r>
              <a:rPr lang="nl-BE" sz="2400" dirty="0">
                <a:latin typeface="+mj-lt"/>
              </a:rPr>
              <a:t>Précarité</a:t>
            </a:r>
          </a:p>
          <a:p>
            <a:pPr marL="342900" indent="-342900">
              <a:buFontTx/>
              <a:buChar char="-"/>
            </a:pPr>
            <a:r>
              <a:rPr lang="nl-BE" sz="2400" dirty="0">
                <a:latin typeface="+mj-lt"/>
              </a:rPr>
              <a:t>Roms</a:t>
            </a:r>
          </a:p>
          <a:p>
            <a:endParaRPr lang="nl-BE" sz="2400" dirty="0">
              <a:latin typeface="+mj-lt"/>
            </a:endParaRPr>
          </a:p>
        </p:txBody>
      </p:sp>
    </p:spTree>
    <p:extLst>
      <p:ext uri="{BB962C8B-B14F-4D97-AF65-F5344CB8AC3E}">
        <p14:creationId xmlns:p14="http://schemas.microsoft.com/office/powerpoint/2010/main" val="2020544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sp>
        <p:nvSpPr>
          <p:cNvPr id="6" name="Tekstvak 5">
            <a:extLst>
              <a:ext uri="{FF2B5EF4-FFF2-40B4-BE49-F238E27FC236}">
                <a16:creationId xmlns:a16="http://schemas.microsoft.com/office/drawing/2014/main" id="{5F3895B3-D250-BDE5-1C5F-BB577223A112}"/>
              </a:ext>
            </a:extLst>
          </p:cNvPr>
          <p:cNvSpPr txBox="1"/>
          <p:nvPr/>
        </p:nvSpPr>
        <p:spPr>
          <a:xfrm>
            <a:off x="543951" y="262162"/>
            <a:ext cx="10713054" cy="707886"/>
          </a:xfrm>
          <a:prstGeom prst="rect">
            <a:avLst/>
          </a:prstGeom>
          <a:noFill/>
        </p:spPr>
        <p:txBody>
          <a:bodyPr wrap="square" rtlCol="0">
            <a:spAutoFit/>
          </a:bodyPr>
          <a:lstStyle/>
          <a:p>
            <a:r>
              <a:rPr lang="nl-BE" sz="4000" dirty="0">
                <a:latin typeface="+mj-lt"/>
              </a:rPr>
              <a:t>UN REGARD INTERNATIONAL: POURQUOI ?</a:t>
            </a:r>
          </a:p>
        </p:txBody>
      </p:sp>
      <p:pic>
        <p:nvPicPr>
          <p:cNvPr id="4" name="Afbeelding 3">
            <a:extLst>
              <a:ext uri="{FF2B5EF4-FFF2-40B4-BE49-F238E27FC236}">
                <a16:creationId xmlns:a16="http://schemas.microsoft.com/office/drawing/2014/main" id="{F9284DF7-3DF1-4987-E52C-36E56D767925}"/>
              </a:ext>
            </a:extLst>
          </p:cNvPr>
          <p:cNvPicPr>
            <a:picLocks noChangeAspect="1"/>
          </p:cNvPicPr>
          <p:nvPr/>
        </p:nvPicPr>
        <p:blipFill>
          <a:blip r:embed="rId2"/>
          <a:stretch>
            <a:fillRect/>
          </a:stretch>
        </p:blipFill>
        <p:spPr>
          <a:xfrm>
            <a:off x="695324" y="1366185"/>
            <a:ext cx="3356589" cy="4655204"/>
          </a:xfrm>
          <a:prstGeom prst="rect">
            <a:avLst/>
          </a:prstGeom>
          <a:ln>
            <a:solidFill>
              <a:schemeClr val="tx1"/>
            </a:solidFill>
          </a:ln>
        </p:spPr>
      </p:pic>
      <p:sp>
        <p:nvSpPr>
          <p:cNvPr id="9" name="Tekstvak 8">
            <a:extLst>
              <a:ext uri="{FF2B5EF4-FFF2-40B4-BE49-F238E27FC236}">
                <a16:creationId xmlns:a16="http://schemas.microsoft.com/office/drawing/2014/main" id="{AEF0526A-BF27-C460-D835-1C29E041A439}"/>
              </a:ext>
            </a:extLst>
          </p:cNvPr>
          <p:cNvSpPr txBox="1"/>
          <p:nvPr/>
        </p:nvSpPr>
        <p:spPr>
          <a:xfrm>
            <a:off x="4338918" y="1222753"/>
            <a:ext cx="6526306" cy="3416320"/>
          </a:xfrm>
          <a:prstGeom prst="rect">
            <a:avLst/>
          </a:prstGeom>
          <a:noFill/>
        </p:spPr>
        <p:txBody>
          <a:bodyPr wrap="square" rtlCol="0">
            <a:spAutoFit/>
          </a:bodyPr>
          <a:lstStyle/>
          <a:p>
            <a:r>
              <a:rPr lang="nl-BE" sz="2400" dirty="0">
                <a:latin typeface="+mj-lt"/>
              </a:rPr>
              <a:t>La césure institutionelle et historique</a:t>
            </a:r>
          </a:p>
          <a:p>
            <a:r>
              <a:rPr lang="nl-BE" sz="2400" dirty="0">
                <a:latin typeface="+mj-lt"/>
              </a:rPr>
              <a:t>La répartition inégale de l’offre</a:t>
            </a:r>
          </a:p>
          <a:p>
            <a:r>
              <a:rPr lang="nl-BE" sz="2400" dirty="0">
                <a:latin typeface="+mj-lt"/>
              </a:rPr>
              <a:t>Les critères de priorité</a:t>
            </a:r>
          </a:p>
          <a:p>
            <a:r>
              <a:rPr lang="nl-BE" sz="2400" dirty="0">
                <a:latin typeface="+mj-lt"/>
              </a:rPr>
              <a:t>L’expertise de l’accueil (et la diversité de l’équipe)</a:t>
            </a:r>
          </a:p>
          <a:p>
            <a:r>
              <a:rPr lang="nl-BE" sz="2400" dirty="0">
                <a:solidFill>
                  <a:srgbClr val="FF0000"/>
                </a:solidFill>
                <a:latin typeface="+mj-lt"/>
              </a:rPr>
              <a:t>Gouvernance</a:t>
            </a:r>
            <a:r>
              <a:rPr lang="nl-BE" sz="2400" dirty="0">
                <a:latin typeface="+mj-lt"/>
              </a:rPr>
              <a:t>: le financement de l’offre ou de la demande</a:t>
            </a:r>
          </a:p>
          <a:p>
            <a:pPr marL="342900" indent="-342900">
              <a:buFontTx/>
              <a:buChar char="-"/>
            </a:pPr>
            <a:r>
              <a:rPr lang="nl-BE" sz="2400" dirty="0">
                <a:latin typeface="+mj-lt"/>
              </a:rPr>
              <a:t>Cf France (micro crèches)</a:t>
            </a:r>
          </a:p>
          <a:p>
            <a:pPr marL="342900" indent="-342900">
              <a:buFontTx/>
              <a:buChar char="-"/>
            </a:pPr>
            <a:r>
              <a:rPr lang="nl-BE" sz="2400" dirty="0">
                <a:latin typeface="+mj-lt"/>
              </a:rPr>
              <a:t>Cf Pay Bas</a:t>
            </a:r>
          </a:p>
          <a:p>
            <a:pPr marL="342900" indent="-342900">
              <a:buFontTx/>
              <a:buChar char="-"/>
            </a:pPr>
            <a:r>
              <a:rPr lang="nl-BE" sz="2400" dirty="0">
                <a:latin typeface="+mj-lt"/>
              </a:rPr>
              <a:t>Hong Kong, Toronto, Californie, …</a:t>
            </a:r>
          </a:p>
        </p:txBody>
      </p:sp>
    </p:spTree>
    <p:extLst>
      <p:ext uri="{BB962C8B-B14F-4D97-AF65-F5344CB8AC3E}">
        <p14:creationId xmlns:p14="http://schemas.microsoft.com/office/powerpoint/2010/main" val="151957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BE847F04-93CC-914E-A3C6-2D11C184A3B4}"/>
              </a:ext>
            </a:extLst>
          </p:cNvPr>
          <p:cNvGraphicFramePr>
            <a:graphicFrameLocks noGrp="1"/>
          </p:cNvGraphicFramePr>
          <p:nvPr/>
        </p:nvGraphicFramePr>
        <p:xfrm>
          <a:off x="362712" y="1950720"/>
          <a:ext cx="4684776" cy="1463040"/>
        </p:xfrm>
        <a:graphic>
          <a:graphicData uri="http://schemas.openxmlformats.org/drawingml/2006/table">
            <a:tbl>
              <a:tblPr/>
              <a:tblGrid>
                <a:gridCol w="4684776">
                  <a:extLst>
                    <a:ext uri="{9D8B030D-6E8A-4147-A177-3AD203B41FA5}">
                      <a16:colId xmlns:a16="http://schemas.microsoft.com/office/drawing/2014/main" val="1624749261"/>
                    </a:ext>
                  </a:extLst>
                </a:gridCol>
              </a:tblGrid>
              <a:tr h="0">
                <a:tc>
                  <a:txBody>
                    <a:bodyPr/>
                    <a:lstStyle/>
                    <a:p>
                      <a:r>
                        <a:rPr lang="nl-BE" sz="3200" dirty="0">
                          <a:solidFill>
                            <a:schemeClr val="bg1"/>
                          </a:solidFill>
                          <a:effectLst/>
                          <a:latin typeface="UGent Panno Text" panose="02000506040000040003" pitchFamily="2" charset="0"/>
                        </a:rPr>
                        <a:t>NAAR EEN GEÏNTEGREERDE PEDAGOGIEK VOOR JONGE KINDEREN?</a:t>
                      </a:r>
                    </a:p>
                  </a:txBody>
                  <a:tcPr marL="47625" marR="47625" marT="0" marB="0">
                    <a:lnL>
                      <a:noFill/>
                    </a:lnL>
                    <a:lnR>
                      <a:noFill/>
                    </a:lnR>
                    <a:lnT>
                      <a:noFill/>
                    </a:lnT>
                    <a:lnB>
                      <a:noFill/>
                    </a:lnB>
                  </a:tcPr>
                </a:tc>
                <a:extLst>
                  <a:ext uri="{0D108BD9-81ED-4DB2-BD59-A6C34878D82A}">
                    <a16:rowId xmlns:a16="http://schemas.microsoft.com/office/drawing/2014/main" val="2388189281"/>
                  </a:ext>
                </a:extLst>
              </a:tr>
            </a:tbl>
          </a:graphicData>
        </a:graphic>
      </p:graphicFrame>
      <p:sp>
        <p:nvSpPr>
          <p:cNvPr id="5" name="Tekstvak 4">
            <a:extLst>
              <a:ext uri="{FF2B5EF4-FFF2-40B4-BE49-F238E27FC236}">
                <a16:creationId xmlns:a16="http://schemas.microsoft.com/office/drawing/2014/main" id="{BCA9E4D2-6C5B-B14C-9D64-61EBBA0C4DF7}"/>
              </a:ext>
            </a:extLst>
          </p:cNvPr>
          <p:cNvSpPr txBox="1"/>
          <p:nvPr/>
        </p:nvSpPr>
        <p:spPr>
          <a:xfrm>
            <a:off x="6409038" y="4565821"/>
            <a:ext cx="5696465" cy="1938992"/>
          </a:xfrm>
          <a:prstGeom prst="rect">
            <a:avLst/>
          </a:prstGeom>
          <a:noFill/>
        </p:spPr>
        <p:txBody>
          <a:bodyPr wrap="square" rtlCol="0">
            <a:spAutoFit/>
          </a:bodyPr>
          <a:lstStyle/>
          <a:p>
            <a:pPr marL="342900" indent="-342900">
              <a:buAutoNum type="arabicPeriod"/>
            </a:pPr>
            <a:r>
              <a:rPr lang="nl-BE" sz="2400" dirty="0">
                <a:latin typeface="+mj-lt"/>
              </a:rPr>
              <a:t>Un regard historique</a:t>
            </a:r>
          </a:p>
          <a:p>
            <a:pPr marL="342900" indent="-342900">
              <a:buAutoNum type="arabicPeriod"/>
            </a:pPr>
            <a:r>
              <a:rPr lang="nl-BE" sz="2400" dirty="0">
                <a:latin typeface="+mj-lt"/>
              </a:rPr>
              <a:t>Un regard européen: la garantie enfance</a:t>
            </a:r>
          </a:p>
          <a:p>
            <a:pPr marL="342900" indent="-342900">
              <a:buAutoNum type="arabicPeriod"/>
            </a:pPr>
            <a:r>
              <a:rPr lang="nl-BE" sz="2400" dirty="0">
                <a:latin typeface="+mj-lt"/>
              </a:rPr>
              <a:t>Un regard local, le problème belge et le cas de Gand</a:t>
            </a:r>
          </a:p>
          <a:p>
            <a:pPr marL="342900" indent="-342900">
              <a:buAutoNum type="arabicPeriod"/>
            </a:pPr>
            <a:r>
              <a:rPr lang="nl-BE" sz="2400" dirty="0">
                <a:latin typeface="+mj-lt"/>
              </a:rPr>
              <a:t>Accessibilité et qualité</a:t>
            </a:r>
          </a:p>
        </p:txBody>
      </p:sp>
      <p:sp>
        <p:nvSpPr>
          <p:cNvPr id="6" name="Tekstvak 5">
            <a:extLst>
              <a:ext uri="{FF2B5EF4-FFF2-40B4-BE49-F238E27FC236}">
                <a16:creationId xmlns:a16="http://schemas.microsoft.com/office/drawing/2014/main" id="{93B0EEAC-954F-BDDD-55C3-310BD3D8A67A}"/>
              </a:ext>
            </a:extLst>
          </p:cNvPr>
          <p:cNvSpPr txBox="1">
            <a:spLocks noChangeArrowheads="1"/>
          </p:cNvSpPr>
          <p:nvPr/>
        </p:nvSpPr>
        <p:spPr bwMode="auto">
          <a:xfrm>
            <a:off x="0" y="0"/>
            <a:ext cx="6164316" cy="6858000"/>
          </a:xfrm>
          <a:prstGeom prst="rect">
            <a:avLst/>
          </a:prstGeom>
          <a:solidFill>
            <a:srgbClr val="1E64C8"/>
          </a:solidFill>
          <a:ln w="9525">
            <a:noFill/>
            <a:miter lim="800000"/>
            <a:headEnd/>
            <a:tailEnd/>
          </a:ln>
        </p:spPr>
        <p:txBody>
          <a:bodyPr rot="0" vert="horz" wrap="square" lIns="91440" tIns="45720" rIns="91440" bIns="45720" anchor="t" anchorCtr="0">
            <a:noAutofit/>
          </a:bodyPr>
          <a:lstStyle/>
          <a:p>
            <a:pPr marL="311150">
              <a:lnSpc>
                <a:spcPct val="115000"/>
              </a:lnSpc>
              <a:spcAft>
                <a:spcPts val="0"/>
              </a:spcAft>
            </a:pPr>
            <a:r>
              <a:rPr lang="nl-BE" sz="2000" u="none" strike="noStrike" dirty="0">
                <a:solidFill>
                  <a:srgbClr val="FFFFFF"/>
                </a:solidFill>
                <a:effectLst/>
                <a:latin typeface="UGent Panno Text Medium" charset="0"/>
                <a:ea typeface="Calibri" charset="0"/>
                <a:cs typeface="Arial" charset="0"/>
              </a:rPr>
              <a:t> </a:t>
            </a:r>
          </a:p>
          <a:p>
            <a:pPr marL="311150">
              <a:lnSpc>
                <a:spcPct val="115000"/>
              </a:lnSpc>
              <a:spcAft>
                <a:spcPts val="0"/>
              </a:spcAft>
            </a:pPr>
            <a:r>
              <a:rPr lang="nl-BE" strike="noStrike" dirty="0">
                <a:solidFill>
                  <a:srgbClr val="FFFFFF"/>
                </a:solidFill>
                <a:latin typeface="+mj-lt"/>
                <a:ea typeface="Calibri" charset="0"/>
                <a:cs typeface="Arial" charset="0"/>
              </a:rPr>
              <a:t>ONE</a:t>
            </a:r>
          </a:p>
          <a:p>
            <a:pPr marL="311150">
              <a:lnSpc>
                <a:spcPct val="115000"/>
              </a:lnSpc>
              <a:spcAft>
                <a:spcPts val="0"/>
              </a:spcAft>
            </a:pPr>
            <a:r>
              <a:rPr lang="nl-BE" dirty="0">
                <a:solidFill>
                  <a:srgbClr val="FFFFFF"/>
                </a:solidFill>
                <a:latin typeface="+mj-lt"/>
                <a:ea typeface="Calibri" charset="0"/>
                <a:cs typeface="Arial" charset="0"/>
              </a:rPr>
              <a:t>JOURNÉE D’ÉTUDE ACCESSIBILITÉ</a:t>
            </a:r>
          </a:p>
          <a:p>
            <a:pPr marL="311150">
              <a:lnSpc>
                <a:spcPct val="115000"/>
              </a:lnSpc>
              <a:spcAft>
                <a:spcPts val="0"/>
              </a:spcAft>
            </a:pPr>
            <a:r>
              <a:rPr lang="nl-BE" strike="noStrike" dirty="0">
                <a:solidFill>
                  <a:srgbClr val="FFFFFF"/>
                </a:solidFill>
                <a:latin typeface="+mj-lt"/>
                <a:ea typeface="Calibri" charset="0"/>
                <a:cs typeface="Arial" charset="0"/>
              </a:rPr>
              <a:t>BRUXELLES, LE 11 MAI 2022</a:t>
            </a:r>
          </a:p>
          <a:p>
            <a:pPr marL="311150">
              <a:lnSpc>
                <a:spcPct val="115000"/>
              </a:lnSpc>
              <a:spcAft>
                <a:spcPts val="0"/>
              </a:spcAft>
            </a:pPr>
            <a:endParaRPr lang="nl-BE" sz="2000" strike="noStrike" dirty="0">
              <a:solidFill>
                <a:srgbClr val="FFFFFF"/>
              </a:solidFill>
              <a:latin typeface="UGent Panno Text Medium" charset="0"/>
              <a:ea typeface="Calibri" charset="0"/>
              <a:cs typeface="Arial" charset="0"/>
            </a:endParaRPr>
          </a:p>
          <a:p>
            <a:pPr marL="311150">
              <a:lnSpc>
                <a:spcPct val="115000"/>
              </a:lnSpc>
              <a:spcAft>
                <a:spcPts val="0"/>
              </a:spcAft>
            </a:pPr>
            <a:endParaRPr lang="nl-BE" sz="2000" dirty="0">
              <a:solidFill>
                <a:srgbClr val="FFFFFF"/>
              </a:solidFill>
              <a:latin typeface="UGent Panno Text Medium" charset="0"/>
              <a:ea typeface="Calibri" charset="0"/>
              <a:cs typeface="Arial" charset="0"/>
            </a:endParaRPr>
          </a:p>
          <a:p>
            <a:pPr marL="311150">
              <a:lnSpc>
                <a:spcPct val="115000"/>
              </a:lnSpc>
              <a:spcAft>
                <a:spcPts val="0"/>
              </a:spcAft>
            </a:pPr>
            <a:endParaRPr lang="nl-NL" sz="1100" strike="noStrike" dirty="0">
              <a:latin typeface="Arial" charset="0"/>
              <a:ea typeface="Calibri" charset="0"/>
              <a:cs typeface="Times New Roman" charset="0"/>
            </a:endParaRPr>
          </a:p>
          <a:p>
            <a:pPr marL="311150">
              <a:lnSpc>
                <a:spcPct val="115000"/>
              </a:lnSpc>
              <a:spcAft>
                <a:spcPts val="0"/>
              </a:spcAft>
            </a:pPr>
            <a:endParaRPr lang="nl-NL" sz="1100" u="sng" dirty="0">
              <a:solidFill>
                <a:srgbClr val="FFFFFF"/>
              </a:solidFill>
              <a:effectLst/>
              <a:latin typeface="Arial" charset="0"/>
              <a:ea typeface="Calibri" charset="0"/>
              <a:cs typeface="Times New Roman" charset="0"/>
            </a:endParaRPr>
          </a:p>
          <a:p>
            <a:pPr marL="311150">
              <a:lnSpc>
                <a:spcPct val="115000"/>
              </a:lnSpc>
              <a:spcAft>
                <a:spcPts val="0"/>
              </a:spcAft>
            </a:pPr>
            <a:r>
              <a:rPr lang="nl-BE" sz="1800" dirty="0">
                <a:solidFill>
                  <a:srgbClr val="FFFFFF"/>
                </a:solidFill>
                <a:effectLst/>
                <a:latin typeface="UGent Panno Text" charset="0"/>
                <a:ea typeface="Calibri" charset="0"/>
                <a:cs typeface="Arial" charset="0"/>
              </a:rPr>
              <a:t> </a:t>
            </a:r>
            <a:endParaRPr lang="nl-NL" sz="1100" dirty="0">
              <a:effectLst/>
              <a:latin typeface="Arial" charset="0"/>
              <a:ea typeface="Calibri" charset="0"/>
              <a:cs typeface="Times New Roman" charset="0"/>
            </a:endParaRPr>
          </a:p>
          <a:p>
            <a:pPr marL="311150">
              <a:lnSpc>
                <a:spcPct val="115000"/>
              </a:lnSpc>
              <a:spcAft>
                <a:spcPts val="0"/>
              </a:spcAft>
            </a:pPr>
            <a:r>
              <a:rPr lang="nl-BE" sz="1800" dirty="0">
                <a:solidFill>
                  <a:srgbClr val="FFFFFF"/>
                </a:solidFill>
                <a:effectLst/>
                <a:latin typeface="UGent Panno Text" charset="0"/>
                <a:ea typeface="Calibri" charset="0"/>
                <a:cs typeface="Arial" charset="0"/>
              </a:rPr>
              <a:t> </a:t>
            </a:r>
          </a:p>
          <a:p>
            <a:pPr marL="311150">
              <a:lnSpc>
                <a:spcPct val="115000"/>
              </a:lnSpc>
              <a:spcAft>
                <a:spcPts val="0"/>
              </a:spcAft>
            </a:pPr>
            <a:endParaRPr lang="nl-BE" sz="1100" dirty="0">
              <a:solidFill>
                <a:srgbClr val="FFFFFF"/>
              </a:solidFill>
              <a:latin typeface="UGent Panno Text" charset="0"/>
              <a:ea typeface="Calibri" charset="0"/>
              <a:cs typeface="Arial" charset="0"/>
            </a:endParaRPr>
          </a:p>
          <a:p>
            <a:pPr marL="311150">
              <a:lnSpc>
                <a:spcPct val="115000"/>
              </a:lnSpc>
              <a:spcAft>
                <a:spcPts val="0"/>
              </a:spcAft>
            </a:pPr>
            <a:endParaRPr lang="nl-BE" sz="1100" dirty="0">
              <a:solidFill>
                <a:srgbClr val="FFFFFF"/>
              </a:solidFill>
              <a:effectLst/>
              <a:latin typeface="UGent Panno Text" charset="0"/>
              <a:ea typeface="Calibri" charset="0"/>
              <a:cs typeface="Arial" charset="0"/>
            </a:endParaRPr>
          </a:p>
          <a:p>
            <a:pPr marL="311150">
              <a:lnSpc>
                <a:spcPct val="115000"/>
              </a:lnSpc>
              <a:spcAft>
                <a:spcPts val="0"/>
              </a:spcAft>
            </a:pPr>
            <a:endParaRPr lang="nl-BE" sz="1100" dirty="0">
              <a:solidFill>
                <a:srgbClr val="FFFFFF"/>
              </a:solidFill>
              <a:latin typeface="UGent Panno Text" charset="0"/>
              <a:ea typeface="Calibri" charset="0"/>
              <a:cs typeface="Arial" charset="0"/>
            </a:endParaRPr>
          </a:p>
          <a:p>
            <a:pPr marL="311150">
              <a:lnSpc>
                <a:spcPct val="115000"/>
              </a:lnSpc>
              <a:spcAft>
                <a:spcPts val="0"/>
              </a:spcAft>
            </a:pPr>
            <a:endParaRPr lang="nl-BE" sz="1100" dirty="0">
              <a:solidFill>
                <a:srgbClr val="FFFFFF"/>
              </a:solidFill>
              <a:effectLst/>
              <a:latin typeface="UGent Panno Text" charset="0"/>
              <a:ea typeface="Calibri" charset="0"/>
              <a:cs typeface="Arial" charset="0"/>
            </a:endParaRPr>
          </a:p>
          <a:p>
            <a:pPr marL="311150">
              <a:lnSpc>
                <a:spcPct val="115000"/>
              </a:lnSpc>
              <a:spcAft>
                <a:spcPts val="0"/>
              </a:spcAft>
            </a:pPr>
            <a:endParaRPr lang="nl-BE" sz="1100" dirty="0">
              <a:solidFill>
                <a:srgbClr val="FFFFFF"/>
              </a:solidFill>
              <a:latin typeface="UGent Panno Text" charset="0"/>
              <a:ea typeface="Calibri" charset="0"/>
              <a:cs typeface="Arial" charset="0"/>
            </a:endParaRPr>
          </a:p>
          <a:p>
            <a:pPr marL="311150">
              <a:lnSpc>
                <a:spcPct val="115000"/>
              </a:lnSpc>
              <a:spcAft>
                <a:spcPts val="0"/>
              </a:spcAft>
            </a:pPr>
            <a:endParaRPr lang="nl-BE" sz="1100" dirty="0">
              <a:solidFill>
                <a:srgbClr val="FFFFFF"/>
              </a:solidFill>
              <a:effectLst/>
              <a:latin typeface="UGent Panno Text" charset="0"/>
              <a:ea typeface="Calibri" charset="0"/>
              <a:cs typeface="Arial" charset="0"/>
            </a:endParaRPr>
          </a:p>
          <a:p>
            <a:pPr marL="311150">
              <a:lnSpc>
                <a:spcPct val="115000"/>
              </a:lnSpc>
              <a:spcAft>
                <a:spcPts val="0"/>
              </a:spcAft>
            </a:pPr>
            <a:endParaRPr lang="nl-BE" dirty="0">
              <a:solidFill>
                <a:srgbClr val="FFFFFF"/>
              </a:solidFill>
              <a:effectLst/>
              <a:latin typeface="UGent Panno Text" panose="02000506040000040003" pitchFamily="2" charset="0"/>
              <a:ea typeface="Calibri" charset="0"/>
              <a:cs typeface="Arial" charset="0"/>
            </a:endParaRPr>
          </a:p>
          <a:p>
            <a:pPr marL="311150">
              <a:lnSpc>
                <a:spcPct val="115000"/>
              </a:lnSpc>
              <a:spcAft>
                <a:spcPts val="0"/>
              </a:spcAft>
            </a:pPr>
            <a:endParaRPr lang="nl-BE" dirty="0">
              <a:solidFill>
                <a:srgbClr val="FFFFFF"/>
              </a:solidFill>
              <a:latin typeface="UGent Panno Text" panose="02000506040000040003" pitchFamily="2" charset="0"/>
              <a:ea typeface="Calibri" charset="0"/>
              <a:cs typeface="Arial" charset="0"/>
            </a:endParaRPr>
          </a:p>
          <a:p>
            <a:pPr marL="311150">
              <a:lnSpc>
                <a:spcPct val="115000"/>
              </a:lnSpc>
              <a:spcAft>
                <a:spcPts val="0"/>
              </a:spcAft>
            </a:pPr>
            <a:endParaRPr lang="nl-BE" dirty="0">
              <a:solidFill>
                <a:srgbClr val="FFFFFF"/>
              </a:solidFill>
              <a:effectLst/>
              <a:latin typeface="UGent Panno Text" panose="02000506040000040003" pitchFamily="2" charset="0"/>
              <a:ea typeface="Calibri" charset="0"/>
              <a:cs typeface="Arial" charset="0"/>
            </a:endParaRPr>
          </a:p>
          <a:p>
            <a:pPr marL="311150">
              <a:lnSpc>
                <a:spcPct val="115000"/>
              </a:lnSpc>
              <a:spcAft>
                <a:spcPts val="0"/>
              </a:spcAft>
            </a:pPr>
            <a:r>
              <a:rPr lang="nl-BE" dirty="0">
                <a:solidFill>
                  <a:srgbClr val="FFFFFF"/>
                </a:solidFill>
                <a:effectLst/>
                <a:latin typeface="+mj-lt"/>
                <a:ea typeface="Calibri" charset="0"/>
                <a:cs typeface="Arial" charset="0"/>
              </a:rPr>
              <a:t>Prof. Michel Vandenbroeck</a:t>
            </a:r>
            <a:endParaRPr lang="nl-NL" dirty="0">
              <a:effectLst/>
              <a:latin typeface="+mj-lt"/>
              <a:ea typeface="Calibri" charset="0"/>
              <a:cs typeface="Times New Roman" charset="0"/>
            </a:endParaRPr>
          </a:p>
          <a:p>
            <a:pPr marL="311150">
              <a:lnSpc>
                <a:spcPct val="115000"/>
              </a:lnSpc>
              <a:spcAft>
                <a:spcPts val="0"/>
              </a:spcAft>
            </a:pPr>
            <a:r>
              <a:rPr lang="nl-NL" u="none" strike="noStrike" dirty="0">
                <a:solidFill>
                  <a:srgbClr val="FFFFFF"/>
                </a:solidFill>
                <a:effectLst/>
                <a:latin typeface="+mj-lt"/>
                <a:ea typeface="Calibri" charset="0"/>
              </a:rPr>
              <a:t>Département du </a:t>
            </a:r>
            <a:r>
              <a:rPr lang="nl-NL" u="none" strike="noStrike" dirty="0" err="1">
                <a:solidFill>
                  <a:srgbClr val="FFFFFF"/>
                </a:solidFill>
                <a:effectLst/>
                <a:latin typeface="+mj-lt"/>
                <a:ea typeface="Calibri" charset="0"/>
              </a:rPr>
              <a:t>travail</a:t>
            </a:r>
            <a:r>
              <a:rPr lang="nl-NL" u="none" strike="noStrike" dirty="0">
                <a:solidFill>
                  <a:srgbClr val="FFFFFF"/>
                </a:solidFill>
                <a:effectLst/>
                <a:latin typeface="+mj-lt"/>
                <a:ea typeface="Calibri" charset="0"/>
              </a:rPr>
              <a:t> </a:t>
            </a:r>
            <a:r>
              <a:rPr lang="nl-NL" u="none" strike="noStrike" dirty="0" err="1">
                <a:solidFill>
                  <a:srgbClr val="FFFFFF"/>
                </a:solidFill>
                <a:effectLst/>
                <a:latin typeface="+mj-lt"/>
                <a:ea typeface="Calibri" charset="0"/>
              </a:rPr>
              <a:t>social</a:t>
            </a:r>
            <a:r>
              <a:rPr lang="nl-NL" u="none" strike="noStrike" dirty="0">
                <a:solidFill>
                  <a:srgbClr val="FFFFFF"/>
                </a:solidFill>
                <a:effectLst/>
                <a:latin typeface="+mj-lt"/>
                <a:ea typeface="Calibri" charset="0"/>
              </a:rPr>
              <a:t> et de la pédagogie sociale</a:t>
            </a:r>
            <a:br>
              <a:rPr lang="nl-NL" u="sng" strike="noStrike" dirty="0">
                <a:solidFill>
                  <a:srgbClr val="FFFFFF"/>
                </a:solidFill>
                <a:latin typeface="+mj-lt"/>
                <a:ea typeface="Calibri" charset="0"/>
              </a:rPr>
            </a:br>
            <a:r>
              <a:rPr lang="nl-NL" strike="noStrike" dirty="0" err="1">
                <a:solidFill>
                  <a:srgbClr val="FFFFFF"/>
                </a:solidFill>
                <a:latin typeface="+mj-lt"/>
                <a:ea typeface="Calibri" charset="0"/>
              </a:rPr>
              <a:t>Université</a:t>
            </a:r>
            <a:r>
              <a:rPr lang="nl-NL" strike="noStrike" dirty="0">
                <a:solidFill>
                  <a:srgbClr val="FFFFFF"/>
                </a:solidFill>
                <a:latin typeface="+mj-lt"/>
                <a:ea typeface="Calibri" charset="0"/>
              </a:rPr>
              <a:t> de </a:t>
            </a:r>
            <a:r>
              <a:rPr lang="nl-NL" strike="noStrike" dirty="0" err="1">
                <a:solidFill>
                  <a:srgbClr val="FFFFFF"/>
                </a:solidFill>
                <a:latin typeface="+mj-lt"/>
                <a:ea typeface="Calibri" charset="0"/>
              </a:rPr>
              <a:t>Gand</a:t>
            </a:r>
            <a:endParaRPr lang="nl-NL" strike="noStrike" dirty="0">
              <a:solidFill>
                <a:srgbClr val="FFFFFF"/>
              </a:solidFill>
              <a:latin typeface="+mj-lt"/>
              <a:ea typeface="Calibri" charset="0"/>
            </a:endParaRPr>
          </a:p>
          <a:p>
            <a:pPr marL="311150">
              <a:lnSpc>
                <a:spcPct val="115000"/>
              </a:lnSpc>
              <a:spcAft>
                <a:spcPts val="0"/>
              </a:spcAft>
            </a:pPr>
            <a:r>
              <a:rPr lang="nl-NL" u="sng" dirty="0" err="1">
                <a:solidFill>
                  <a:srgbClr val="FFFFFF"/>
                </a:solidFill>
                <a:effectLst/>
                <a:latin typeface="+mj-lt"/>
                <a:ea typeface="Calibri" charset="0"/>
              </a:rPr>
              <a:t>Michel.Vandenbroeck@UGent.be</a:t>
            </a:r>
            <a:endParaRPr lang="nl-NL" u="none" strike="noStrike" dirty="0">
              <a:solidFill>
                <a:srgbClr val="FFFFFF"/>
              </a:solidFill>
              <a:effectLst/>
              <a:latin typeface="+mj-lt"/>
              <a:ea typeface="Calibri" charset="0"/>
            </a:endParaRPr>
          </a:p>
        </p:txBody>
      </p:sp>
      <p:graphicFrame>
        <p:nvGraphicFramePr>
          <p:cNvPr id="8" name="Tabel 7">
            <a:extLst>
              <a:ext uri="{FF2B5EF4-FFF2-40B4-BE49-F238E27FC236}">
                <a16:creationId xmlns:a16="http://schemas.microsoft.com/office/drawing/2014/main" id="{6523A4F8-6967-2CE3-AA3F-E49C41F0BDAA}"/>
              </a:ext>
            </a:extLst>
          </p:cNvPr>
          <p:cNvGraphicFramePr>
            <a:graphicFrameLocks noGrp="1"/>
          </p:cNvGraphicFramePr>
          <p:nvPr>
            <p:extLst>
              <p:ext uri="{D42A27DB-BD31-4B8C-83A1-F6EECF244321}">
                <p14:modId xmlns:p14="http://schemas.microsoft.com/office/powerpoint/2010/main" val="483985987"/>
              </p:ext>
            </p:extLst>
          </p:nvPr>
        </p:nvGraphicFramePr>
        <p:xfrm>
          <a:off x="362712" y="2453640"/>
          <a:ext cx="4684776" cy="1950720"/>
        </p:xfrm>
        <a:graphic>
          <a:graphicData uri="http://schemas.openxmlformats.org/drawingml/2006/table">
            <a:tbl>
              <a:tblPr/>
              <a:tblGrid>
                <a:gridCol w="4684776">
                  <a:extLst>
                    <a:ext uri="{9D8B030D-6E8A-4147-A177-3AD203B41FA5}">
                      <a16:colId xmlns:a16="http://schemas.microsoft.com/office/drawing/2014/main" val="1624749261"/>
                    </a:ext>
                  </a:extLst>
                </a:gridCol>
              </a:tblGrid>
              <a:tr h="0">
                <a:tc>
                  <a:txBody>
                    <a:bodyPr/>
                    <a:lstStyle/>
                    <a:p>
                      <a:r>
                        <a:rPr lang="nl-BE" sz="3200" b="1" dirty="0">
                          <a:solidFill>
                            <a:schemeClr val="bg1"/>
                          </a:solidFill>
                          <a:effectLst/>
                          <a:latin typeface="+mn-lt"/>
                        </a:rPr>
                        <a:t>ACCESSIBILITÉ: </a:t>
                      </a:r>
                    </a:p>
                    <a:p>
                      <a:r>
                        <a:rPr lang="nl-BE" sz="3200" dirty="0">
                          <a:solidFill>
                            <a:schemeClr val="bg1"/>
                          </a:solidFill>
                          <a:effectLst/>
                          <a:latin typeface="+mj-lt"/>
                        </a:rPr>
                        <a:t>REGARD HISTORIQUE, INTERNATIONAL ET LOCAL</a:t>
                      </a:r>
                    </a:p>
                  </a:txBody>
                  <a:tcPr marL="47625" marR="47625" marT="0" marB="0">
                    <a:lnL>
                      <a:noFill/>
                    </a:lnL>
                    <a:lnR>
                      <a:noFill/>
                    </a:lnR>
                    <a:lnT>
                      <a:noFill/>
                    </a:lnT>
                    <a:lnB>
                      <a:noFill/>
                    </a:lnB>
                  </a:tcPr>
                </a:tc>
                <a:extLst>
                  <a:ext uri="{0D108BD9-81ED-4DB2-BD59-A6C34878D82A}">
                    <a16:rowId xmlns:a16="http://schemas.microsoft.com/office/drawing/2014/main" val="2388189281"/>
                  </a:ext>
                </a:extLst>
              </a:tr>
              <a:tr h="0">
                <a:tc>
                  <a:txBody>
                    <a:bodyPr/>
                    <a:lstStyle/>
                    <a:p>
                      <a:endParaRPr lang="nl-BE" sz="3200" dirty="0">
                        <a:solidFill>
                          <a:schemeClr val="bg1"/>
                        </a:solidFill>
                        <a:effectLst/>
                        <a:latin typeface="UGent Panno Text" panose="02000506040000040003" pitchFamily="2" charset="0"/>
                      </a:endParaRPr>
                    </a:p>
                  </a:txBody>
                  <a:tcPr marL="47625" marR="47625" marT="0" marB="0">
                    <a:lnL>
                      <a:noFill/>
                    </a:lnL>
                    <a:lnR>
                      <a:noFill/>
                    </a:lnR>
                    <a:lnT>
                      <a:noFill/>
                    </a:lnT>
                    <a:lnB>
                      <a:noFill/>
                    </a:lnB>
                  </a:tcPr>
                </a:tc>
                <a:extLst>
                  <a:ext uri="{0D108BD9-81ED-4DB2-BD59-A6C34878D82A}">
                    <a16:rowId xmlns:a16="http://schemas.microsoft.com/office/drawing/2014/main" val="2324422229"/>
                  </a:ext>
                </a:extLst>
              </a:tr>
            </a:tbl>
          </a:graphicData>
        </a:graphic>
      </p:graphicFrame>
    </p:spTree>
    <p:extLst>
      <p:ext uri="{BB962C8B-B14F-4D97-AF65-F5344CB8AC3E}">
        <p14:creationId xmlns:p14="http://schemas.microsoft.com/office/powerpoint/2010/main" val="1078561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pic>
        <p:nvPicPr>
          <p:cNvPr id="2" name="Afbeelding 1">
            <a:extLst>
              <a:ext uri="{FF2B5EF4-FFF2-40B4-BE49-F238E27FC236}">
                <a16:creationId xmlns:a16="http://schemas.microsoft.com/office/drawing/2014/main" id="{2100D51C-0433-76F3-43A1-1F08180CA31D}"/>
              </a:ext>
            </a:extLst>
          </p:cNvPr>
          <p:cNvPicPr>
            <a:picLocks noChangeAspect="1"/>
          </p:cNvPicPr>
          <p:nvPr/>
        </p:nvPicPr>
        <p:blipFill>
          <a:blip r:embed="rId2"/>
          <a:stretch>
            <a:fillRect/>
          </a:stretch>
        </p:blipFill>
        <p:spPr>
          <a:xfrm>
            <a:off x="4226009" y="1366184"/>
            <a:ext cx="7744941" cy="4655204"/>
          </a:xfrm>
          <a:prstGeom prst="rect">
            <a:avLst/>
          </a:prstGeom>
        </p:spPr>
      </p:pic>
      <p:pic>
        <p:nvPicPr>
          <p:cNvPr id="4" name="Afbeelding 3">
            <a:extLst>
              <a:ext uri="{FF2B5EF4-FFF2-40B4-BE49-F238E27FC236}">
                <a16:creationId xmlns:a16="http://schemas.microsoft.com/office/drawing/2014/main" id="{F9284DF7-3DF1-4987-E52C-36E56D767925}"/>
              </a:ext>
            </a:extLst>
          </p:cNvPr>
          <p:cNvPicPr>
            <a:picLocks noChangeAspect="1"/>
          </p:cNvPicPr>
          <p:nvPr/>
        </p:nvPicPr>
        <p:blipFill>
          <a:blip r:embed="rId3"/>
          <a:stretch>
            <a:fillRect/>
          </a:stretch>
        </p:blipFill>
        <p:spPr>
          <a:xfrm>
            <a:off x="695324" y="1366185"/>
            <a:ext cx="3356589" cy="4655204"/>
          </a:xfrm>
          <a:prstGeom prst="rect">
            <a:avLst/>
          </a:prstGeom>
          <a:ln>
            <a:solidFill>
              <a:schemeClr val="tx1"/>
            </a:solidFill>
          </a:ln>
        </p:spPr>
      </p:pic>
      <p:sp>
        <p:nvSpPr>
          <p:cNvPr id="9" name="Tekstvak 8">
            <a:extLst>
              <a:ext uri="{FF2B5EF4-FFF2-40B4-BE49-F238E27FC236}">
                <a16:creationId xmlns:a16="http://schemas.microsoft.com/office/drawing/2014/main" id="{AEF0526A-BF27-C460-D835-1C29E041A439}"/>
              </a:ext>
            </a:extLst>
          </p:cNvPr>
          <p:cNvSpPr txBox="1"/>
          <p:nvPr/>
        </p:nvSpPr>
        <p:spPr>
          <a:xfrm>
            <a:off x="5038165" y="1366184"/>
            <a:ext cx="2223247" cy="461665"/>
          </a:xfrm>
          <a:prstGeom prst="rect">
            <a:avLst/>
          </a:prstGeom>
          <a:noFill/>
        </p:spPr>
        <p:txBody>
          <a:bodyPr wrap="square" rtlCol="0">
            <a:spAutoFit/>
          </a:bodyPr>
          <a:lstStyle/>
          <a:p>
            <a:r>
              <a:rPr lang="nl-BE" sz="2400" dirty="0">
                <a:latin typeface="+mj-lt"/>
              </a:rPr>
              <a:t>0-3 ans</a:t>
            </a:r>
          </a:p>
        </p:txBody>
      </p:sp>
      <p:sp>
        <p:nvSpPr>
          <p:cNvPr id="7" name="Tekstvak 6">
            <a:extLst>
              <a:ext uri="{FF2B5EF4-FFF2-40B4-BE49-F238E27FC236}">
                <a16:creationId xmlns:a16="http://schemas.microsoft.com/office/drawing/2014/main" id="{759F3731-F8BD-828B-D0AF-825701D4FC1F}"/>
              </a:ext>
            </a:extLst>
          </p:cNvPr>
          <p:cNvSpPr txBox="1"/>
          <p:nvPr/>
        </p:nvSpPr>
        <p:spPr>
          <a:xfrm>
            <a:off x="543951" y="262162"/>
            <a:ext cx="10713054" cy="707886"/>
          </a:xfrm>
          <a:prstGeom prst="rect">
            <a:avLst/>
          </a:prstGeom>
          <a:noFill/>
        </p:spPr>
        <p:txBody>
          <a:bodyPr wrap="square" rtlCol="0">
            <a:spAutoFit/>
          </a:bodyPr>
          <a:lstStyle/>
          <a:p>
            <a:r>
              <a:rPr lang="nl-BE" sz="4000" dirty="0">
                <a:latin typeface="+mj-lt"/>
              </a:rPr>
              <a:t>LE PROBLÈME BELGE ET LE CAS DE GAND</a:t>
            </a:r>
          </a:p>
        </p:txBody>
      </p:sp>
    </p:spTree>
    <p:extLst>
      <p:ext uri="{BB962C8B-B14F-4D97-AF65-F5344CB8AC3E}">
        <p14:creationId xmlns:p14="http://schemas.microsoft.com/office/powerpoint/2010/main" val="403055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raslei Gent, Belgium">
            <a:extLst>
              <a:ext uri="{FF2B5EF4-FFF2-40B4-BE49-F238E27FC236}">
                <a16:creationId xmlns:a16="http://schemas.microsoft.com/office/drawing/2014/main" id="{D6957E6E-6591-ACE1-A1FE-1A0938AA04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12"/>
          <a:stretch/>
        </p:blipFill>
        <p:spPr bwMode="auto">
          <a:xfrm>
            <a:off x="-4123" y="-1"/>
            <a:ext cx="12196123" cy="743792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5F3895B3-D250-BDE5-1C5F-BB577223A112}"/>
              </a:ext>
            </a:extLst>
          </p:cNvPr>
          <p:cNvSpPr txBox="1"/>
          <p:nvPr/>
        </p:nvSpPr>
        <p:spPr>
          <a:xfrm>
            <a:off x="543951" y="262162"/>
            <a:ext cx="10713054" cy="1077218"/>
          </a:xfrm>
          <a:prstGeom prst="rect">
            <a:avLst/>
          </a:prstGeom>
          <a:noFill/>
        </p:spPr>
        <p:txBody>
          <a:bodyPr wrap="square" rtlCol="0">
            <a:spAutoFit/>
          </a:bodyPr>
          <a:lstStyle/>
          <a:p>
            <a:r>
              <a:rPr lang="nl-BE" sz="4000" dirty="0">
                <a:solidFill>
                  <a:schemeClr val="bg1"/>
                </a:solidFill>
                <a:latin typeface="+mj-lt"/>
              </a:rPr>
              <a:t>LE PROBLÈME BELGE ET LE CAS DE GAND</a:t>
            </a:r>
          </a:p>
          <a:p>
            <a:r>
              <a:rPr lang="nl-BE" sz="2400" dirty="0">
                <a:solidFill>
                  <a:schemeClr val="bg1"/>
                </a:solidFill>
                <a:latin typeface="+mj-lt"/>
              </a:rPr>
              <a:t>Comment être équitable dans ubn système qui ne l’est pas?</a:t>
            </a:r>
          </a:p>
        </p:txBody>
      </p:sp>
      <p:sp>
        <p:nvSpPr>
          <p:cNvPr id="10" name="Tekstvak 9">
            <a:extLst>
              <a:ext uri="{FF2B5EF4-FFF2-40B4-BE49-F238E27FC236}">
                <a16:creationId xmlns:a16="http://schemas.microsoft.com/office/drawing/2014/main" id="{DD405F0E-743C-5905-80B4-AEC177BDE5E0}"/>
              </a:ext>
            </a:extLst>
          </p:cNvPr>
          <p:cNvSpPr txBox="1"/>
          <p:nvPr/>
        </p:nvSpPr>
        <p:spPr>
          <a:xfrm>
            <a:off x="572968" y="1466993"/>
            <a:ext cx="5436533" cy="2308324"/>
          </a:xfrm>
          <a:prstGeom prst="rect">
            <a:avLst/>
          </a:prstGeom>
          <a:noFill/>
        </p:spPr>
        <p:txBody>
          <a:bodyPr wrap="square" rtlCol="0">
            <a:spAutoFit/>
          </a:bodyPr>
          <a:lstStyle/>
          <a:p>
            <a:r>
              <a:rPr lang="nl-BE" sz="2400" dirty="0">
                <a:solidFill>
                  <a:schemeClr val="bg1"/>
                </a:solidFill>
                <a:latin typeface="+mj-lt"/>
              </a:rPr>
              <a:t>Politique volontariste</a:t>
            </a:r>
          </a:p>
          <a:p>
            <a:r>
              <a:rPr lang="nl-BE" sz="2400" dirty="0">
                <a:solidFill>
                  <a:schemeClr val="bg1"/>
                </a:solidFill>
                <a:latin typeface="+mj-lt"/>
              </a:rPr>
              <a:t>Préfinancement de structures</a:t>
            </a:r>
          </a:p>
          <a:p>
            <a:r>
              <a:rPr lang="nl-BE" sz="2400" dirty="0">
                <a:solidFill>
                  <a:schemeClr val="bg1"/>
                </a:solidFill>
                <a:latin typeface="+mj-lt"/>
              </a:rPr>
              <a:t>Centralisation des demandes</a:t>
            </a:r>
          </a:p>
          <a:p>
            <a:r>
              <a:rPr lang="nl-BE" sz="2400" dirty="0">
                <a:solidFill>
                  <a:schemeClr val="bg1"/>
                </a:solidFill>
                <a:latin typeface="+mj-lt"/>
              </a:rPr>
              <a:t>Algorhytme avec équilibre entre facteurs économiques et sociaux</a:t>
            </a:r>
          </a:p>
          <a:p>
            <a:endParaRPr lang="nl-BE" sz="2400" dirty="0">
              <a:solidFill>
                <a:schemeClr val="bg1"/>
              </a:solidFill>
              <a:latin typeface="+mj-lt"/>
            </a:endParaRPr>
          </a:p>
        </p:txBody>
      </p:sp>
      <p:sp>
        <p:nvSpPr>
          <p:cNvPr id="12" name="Tekstvak 11">
            <a:extLst>
              <a:ext uri="{FF2B5EF4-FFF2-40B4-BE49-F238E27FC236}">
                <a16:creationId xmlns:a16="http://schemas.microsoft.com/office/drawing/2014/main" id="{44359B79-462E-A7F6-508B-3FEB1CA99E3F}"/>
              </a:ext>
            </a:extLst>
          </p:cNvPr>
          <p:cNvSpPr txBox="1"/>
          <p:nvPr/>
        </p:nvSpPr>
        <p:spPr>
          <a:xfrm>
            <a:off x="6096000" y="1504060"/>
            <a:ext cx="5436533" cy="1569660"/>
          </a:xfrm>
          <a:prstGeom prst="rect">
            <a:avLst/>
          </a:prstGeom>
          <a:noFill/>
        </p:spPr>
        <p:txBody>
          <a:bodyPr wrap="square" rtlCol="0">
            <a:spAutoFit/>
          </a:bodyPr>
          <a:lstStyle/>
          <a:p>
            <a:pPr algn="r"/>
            <a:r>
              <a:rPr lang="nl-BE" sz="2400" dirty="0">
                <a:solidFill>
                  <a:schemeClr val="bg1"/>
                </a:solidFill>
                <a:latin typeface="+mj-lt"/>
              </a:rPr>
              <a:t>Fl 22% pop vulnérable vs 30% à Gand</a:t>
            </a:r>
          </a:p>
          <a:p>
            <a:pPr algn="r"/>
            <a:r>
              <a:rPr lang="nl-BE" sz="2400" dirty="0">
                <a:solidFill>
                  <a:schemeClr val="bg1"/>
                </a:solidFill>
                <a:latin typeface="+mj-lt"/>
              </a:rPr>
              <a:t>20% pop Gantoise &lt; seuil de pauvreté vs 30% de la population en crèche</a:t>
            </a:r>
          </a:p>
          <a:p>
            <a:pPr algn="r"/>
            <a:endParaRPr lang="nl-BE" sz="2400" dirty="0">
              <a:solidFill>
                <a:schemeClr val="bg1"/>
              </a:solidFill>
              <a:latin typeface="+mj-lt"/>
            </a:endParaRPr>
          </a:p>
        </p:txBody>
      </p:sp>
    </p:spTree>
    <p:extLst>
      <p:ext uri="{BB962C8B-B14F-4D97-AF65-F5344CB8AC3E}">
        <p14:creationId xmlns:p14="http://schemas.microsoft.com/office/powerpoint/2010/main" val="2523219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pic>
        <p:nvPicPr>
          <p:cNvPr id="4" name="Afbeelding 3">
            <a:extLst>
              <a:ext uri="{FF2B5EF4-FFF2-40B4-BE49-F238E27FC236}">
                <a16:creationId xmlns:a16="http://schemas.microsoft.com/office/drawing/2014/main" id="{F9284DF7-3DF1-4987-E52C-36E56D767925}"/>
              </a:ext>
            </a:extLst>
          </p:cNvPr>
          <p:cNvPicPr>
            <a:picLocks noChangeAspect="1"/>
          </p:cNvPicPr>
          <p:nvPr/>
        </p:nvPicPr>
        <p:blipFill>
          <a:blip r:embed="rId2"/>
          <a:stretch>
            <a:fillRect/>
          </a:stretch>
        </p:blipFill>
        <p:spPr>
          <a:xfrm>
            <a:off x="695324" y="1366185"/>
            <a:ext cx="3356589" cy="4655204"/>
          </a:xfrm>
          <a:prstGeom prst="rect">
            <a:avLst/>
          </a:prstGeom>
          <a:ln>
            <a:solidFill>
              <a:schemeClr val="tx1"/>
            </a:solidFill>
          </a:ln>
        </p:spPr>
      </p:pic>
      <p:sp>
        <p:nvSpPr>
          <p:cNvPr id="9" name="Tekstvak 8">
            <a:extLst>
              <a:ext uri="{FF2B5EF4-FFF2-40B4-BE49-F238E27FC236}">
                <a16:creationId xmlns:a16="http://schemas.microsoft.com/office/drawing/2014/main" id="{AEF0526A-BF27-C460-D835-1C29E041A439}"/>
              </a:ext>
            </a:extLst>
          </p:cNvPr>
          <p:cNvSpPr txBox="1"/>
          <p:nvPr/>
        </p:nvSpPr>
        <p:spPr>
          <a:xfrm>
            <a:off x="4197906" y="1366185"/>
            <a:ext cx="7298770" cy="1569660"/>
          </a:xfrm>
          <a:prstGeom prst="rect">
            <a:avLst/>
          </a:prstGeom>
          <a:noFill/>
        </p:spPr>
        <p:txBody>
          <a:bodyPr wrap="square" rtlCol="0">
            <a:spAutoFit/>
          </a:bodyPr>
          <a:lstStyle/>
          <a:p>
            <a:r>
              <a:rPr lang="nl-BE" sz="2400" dirty="0">
                <a:latin typeface="+mj-lt"/>
              </a:rPr>
              <a:t>Les effets contraproductifs des critères de Barcelone</a:t>
            </a:r>
          </a:p>
          <a:p>
            <a:endParaRPr lang="nl-BE" sz="2400" dirty="0">
              <a:latin typeface="+mj-lt"/>
            </a:endParaRPr>
          </a:p>
          <a:p>
            <a:r>
              <a:rPr lang="nl-BE" sz="2400" dirty="0">
                <a:solidFill>
                  <a:srgbClr val="FF0000"/>
                </a:solidFill>
                <a:latin typeface="+mj-lt"/>
              </a:rPr>
              <a:t>L’universalisme progressif </a:t>
            </a:r>
            <a:r>
              <a:rPr lang="nl-BE" sz="2400" dirty="0">
                <a:latin typeface="+mj-lt"/>
              </a:rPr>
              <a:t>pour évites les effets Matthieu de l’universalimse et la précarité des initiatives ciblées</a:t>
            </a:r>
          </a:p>
        </p:txBody>
      </p:sp>
      <p:sp>
        <p:nvSpPr>
          <p:cNvPr id="7" name="Tekstvak 6">
            <a:extLst>
              <a:ext uri="{FF2B5EF4-FFF2-40B4-BE49-F238E27FC236}">
                <a16:creationId xmlns:a16="http://schemas.microsoft.com/office/drawing/2014/main" id="{759F3731-F8BD-828B-D0AF-825701D4FC1F}"/>
              </a:ext>
            </a:extLst>
          </p:cNvPr>
          <p:cNvSpPr txBox="1"/>
          <p:nvPr/>
        </p:nvSpPr>
        <p:spPr>
          <a:xfrm>
            <a:off x="543951" y="262162"/>
            <a:ext cx="10713054" cy="707886"/>
          </a:xfrm>
          <a:prstGeom prst="rect">
            <a:avLst/>
          </a:prstGeom>
          <a:noFill/>
        </p:spPr>
        <p:txBody>
          <a:bodyPr wrap="square" rtlCol="0">
            <a:spAutoFit/>
          </a:bodyPr>
          <a:lstStyle/>
          <a:p>
            <a:r>
              <a:rPr lang="nl-BE" sz="4000" dirty="0">
                <a:latin typeface="+mj-lt"/>
              </a:rPr>
              <a:t>ACCESSIBILITÉ ET QUALITÉ</a:t>
            </a:r>
          </a:p>
        </p:txBody>
      </p:sp>
      <p:pic>
        <p:nvPicPr>
          <p:cNvPr id="10" name="Afbeelding 9">
            <a:extLst>
              <a:ext uri="{FF2B5EF4-FFF2-40B4-BE49-F238E27FC236}">
                <a16:creationId xmlns:a16="http://schemas.microsoft.com/office/drawing/2014/main" id="{B5DC21F3-9D88-6C62-85F4-B23B05F1D1ED}"/>
              </a:ext>
            </a:extLst>
          </p:cNvPr>
          <p:cNvPicPr>
            <a:picLocks noChangeAspect="1"/>
          </p:cNvPicPr>
          <p:nvPr/>
        </p:nvPicPr>
        <p:blipFill>
          <a:blip r:embed="rId3"/>
          <a:stretch>
            <a:fillRect/>
          </a:stretch>
        </p:blipFill>
        <p:spPr>
          <a:xfrm>
            <a:off x="4300749" y="3172835"/>
            <a:ext cx="2017559" cy="2848553"/>
          </a:xfrm>
          <a:prstGeom prst="rect">
            <a:avLst/>
          </a:prstGeom>
          <a:ln>
            <a:solidFill>
              <a:schemeClr val="accent1"/>
            </a:solidFill>
          </a:ln>
        </p:spPr>
      </p:pic>
    </p:spTree>
    <p:extLst>
      <p:ext uri="{BB962C8B-B14F-4D97-AF65-F5344CB8AC3E}">
        <p14:creationId xmlns:p14="http://schemas.microsoft.com/office/powerpoint/2010/main" val="1914761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sp>
        <p:nvSpPr>
          <p:cNvPr id="9" name="Tekstvak 8">
            <a:extLst>
              <a:ext uri="{FF2B5EF4-FFF2-40B4-BE49-F238E27FC236}">
                <a16:creationId xmlns:a16="http://schemas.microsoft.com/office/drawing/2014/main" id="{AEF0526A-BF27-C460-D835-1C29E041A439}"/>
              </a:ext>
            </a:extLst>
          </p:cNvPr>
          <p:cNvSpPr txBox="1"/>
          <p:nvPr/>
        </p:nvSpPr>
        <p:spPr>
          <a:xfrm>
            <a:off x="5338118" y="1665288"/>
            <a:ext cx="6853881" cy="1292662"/>
          </a:xfrm>
          <a:prstGeom prst="rect">
            <a:avLst/>
          </a:prstGeom>
          <a:noFill/>
        </p:spPr>
        <p:txBody>
          <a:bodyPr wrap="square" rtlCol="0">
            <a:spAutoFit/>
          </a:bodyPr>
          <a:lstStyle/>
          <a:p>
            <a:r>
              <a:rPr lang="nl-BE" sz="2400" dirty="0">
                <a:latin typeface="+mj-lt"/>
              </a:rPr>
              <a:t>Les principes du réseau DECET</a:t>
            </a:r>
          </a:p>
          <a:p>
            <a:r>
              <a:rPr lang="nl-BE" dirty="0">
                <a:latin typeface="+mj-lt"/>
              </a:rPr>
              <a:t>Tous les enfants et les adultes ont le droit d’évoluer et de se développer dans un contexte de reconnaissance de l’équité et du respect de la diversité. Ou chacun(e)</a:t>
            </a:r>
          </a:p>
        </p:txBody>
      </p:sp>
      <p:sp>
        <p:nvSpPr>
          <p:cNvPr id="7" name="Tekstvak 6">
            <a:extLst>
              <a:ext uri="{FF2B5EF4-FFF2-40B4-BE49-F238E27FC236}">
                <a16:creationId xmlns:a16="http://schemas.microsoft.com/office/drawing/2014/main" id="{759F3731-F8BD-828B-D0AF-825701D4FC1F}"/>
              </a:ext>
            </a:extLst>
          </p:cNvPr>
          <p:cNvSpPr txBox="1"/>
          <p:nvPr/>
        </p:nvSpPr>
        <p:spPr>
          <a:xfrm>
            <a:off x="543951" y="262162"/>
            <a:ext cx="10713054" cy="707886"/>
          </a:xfrm>
          <a:prstGeom prst="rect">
            <a:avLst/>
          </a:prstGeom>
          <a:noFill/>
        </p:spPr>
        <p:txBody>
          <a:bodyPr wrap="square" rtlCol="0">
            <a:spAutoFit/>
          </a:bodyPr>
          <a:lstStyle/>
          <a:p>
            <a:r>
              <a:rPr lang="nl-BE" sz="4000" dirty="0">
                <a:latin typeface="+mj-lt"/>
              </a:rPr>
              <a:t>ACCESSIBILITÉ ET QUALITÉ</a:t>
            </a:r>
          </a:p>
        </p:txBody>
      </p:sp>
      <p:pic>
        <p:nvPicPr>
          <p:cNvPr id="11" name="Afbeelding 10">
            <a:extLst>
              <a:ext uri="{FF2B5EF4-FFF2-40B4-BE49-F238E27FC236}">
                <a16:creationId xmlns:a16="http://schemas.microsoft.com/office/drawing/2014/main" id="{AD6F4844-F39C-8796-9048-14730DA4B7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691539"/>
            <a:ext cx="4666050" cy="1162872"/>
          </a:xfrm>
          <a:prstGeom prst="rect">
            <a:avLst/>
          </a:prstGeom>
          <a:noFill/>
        </p:spPr>
      </p:pic>
      <p:sp>
        <p:nvSpPr>
          <p:cNvPr id="6" name="Tekstvak 5">
            <a:extLst>
              <a:ext uri="{FF2B5EF4-FFF2-40B4-BE49-F238E27FC236}">
                <a16:creationId xmlns:a16="http://schemas.microsoft.com/office/drawing/2014/main" id="{E4833D23-98F0-9997-B3F9-EAF80E2352D9}"/>
              </a:ext>
            </a:extLst>
          </p:cNvPr>
          <p:cNvSpPr txBox="1"/>
          <p:nvPr/>
        </p:nvSpPr>
        <p:spPr>
          <a:xfrm>
            <a:off x="608825" y="4373324"/>
            <a:ext cx="11583175" cy="2123658"/>
          </a:xfrm>
          <a:prstGeom prst="rect">
            <a:avLst/>
          </a:prstGeom>
          <a:noFill/>
        </p:spPr>
        <p:txBody>
          <a:bodyPr wrap="square" rtlCol="0">
            <a:spAutoFit/>
          </a:bodyPr>
          <a:lstStyle/>
          <a:p>
            <a:pPr marL="457200" indent="-457200">
              <a:buFont typeface="+mj-lt"/>
              <a:buAutoNum type="arabicPeriod"/>
            </a:pPr>
            <a:r>
              <a:rPr lang="nl-BE" sz="2200" dirty="0">
                <a:latin typeface="+mj-lt"/>
              </a:rPr>
              <a:t>Se sent personellement accepté et fait partie de son groupe</a:t>
            </a:r>
          </a:p>
          <a:p>
            <a:pPr marL="457200" indent="-457200">
              <a:buFont typeface="+mj-lt"/>
              <a:buAutoNum type="arabicPeriod"/>
            </a:pPr>
            <a:r>
              <a:rPr lang="nl-BE" sz="2200" dirty="0">
                <a:latin typeface="+mj-lt"/>
              </a:rPr>
              <a:t>Est reconnu dans les différentes composantes de son identité</a:t>
            </a:r>
          </a:p>
          <a:p>
            <a:pPr marL="457200" indent="-457200">
              <a:buFont typeface="+mj-lt"/>
              <a:buAutoNum type="arabicPeriod"/>
            </a:pPr>
            <a:r>
              <a:rPr lang="nl-BE" sz="2200" dirty="0">
                <a:latin typeface="+mj-lt"/>
              </a:rPr>
              <a:t>Peut apprendre de l’autre et s’enrichir mutuellement au-delà des barrières culturelles ou autres</a:t>
            </a:r>
          </a:p>
          <a:p>
            <a:pPr marL="457200" indent="-457200">
              <a:buFont typeface="+mj-lt"/>
              <a:buAutoNum type="arabicPeriod"/>
            </a:pPr>
            <a:r>
              <a:rPr lang="nl-BE" sz="2200" dirty="0">
                <a:latin typeface="+mj-lt"/>
              </a:rPr>
              <a:t>Peut participer activement comme citoyen à la vie du lieu d’accuel ou du quartier</a:t>
            </a:r>
          </a:p>
          <a:p>
            <a:pPr marL="457200" indent="-457200">
              <a:buFont typeface="+mj-lt"/>
              <a:buAutoNum type="arabicPeriod"/>
            </a:pPr>
            <a:r>
              <a:rPr lang="nl-BE" sz="2200" dirty="0">
                <a:latin typeface="+mj-lt"/>
              </a:rPr>
              <a:t>Peut lutter activement contre les préjugés par la communication et une attitude d’ouverture</a:t>
            </a:r>
          </a:p>
          <a:p>
            <a:pPr marL="457200" indent="-457200">
              <a:buFont typeface="+mj-lt"/>
              <a:buAutoNum type="arabicPeriod"/>
            </a:pPr>
            <a:r>
              <a:rPr lang="nl-BE" sz="2200" dirty="0">
                <a:latin typeface="+mj-lt"/>
              </a:rPr>
              <a:t>Peut agir avec les autres contre toute forme instutionelle de préjugés et de discrimination</a:t>
            </a:r>
          </a:p>
        </p:txBody>
      </p:sp>
      <p:sp>
        <p:nvSpPr>
          <p:cNvPr id="10" name="Tekstvak 9">
            <a:extLst>
              <a:ext uri="{FF2B5EF4-FFF2-40B4-BE49-F238E27FC236}">
                <a16:creationId xmlns:a16="http://schemas.microsoft.com/office/drawing/2014/main" id="{CF15416D-7402-94EE-8D3E-9EF48DCFD716}"/>
              </a:ext>
            </a:extLst>
          </p:cNvPr>
          <p:cNvSpPr txBox="1"/>
          <p:nvPr/>
        </p:nvSpPr>
        <p:spPr>
          <a:xfrm>
            <a:off x="608825" y="3230588"/>
            <a:ext cx="10974350" cy="923330"/>
          </a:xfrm>
          <a:prstGeom prst="rect">
            <a:avLst/>
          </a:prstGeom>
          <a:noFill/>
        </p:spPr>
        <p:txBody>
          <a:bodyPr wrap="square" rtlCol="0">
            <a:spAutoFit/>
          </a:bodyPr>
          <a:lstStyle/>
          <a:p>
            <a:r>
              <a:rPr lang="nl-BE" dirty="0">
                <a:solidFill>
                  <a:srgbClr val="FF0000"/>
                </a:solidFill>
                <a:latin typeface="+mj-lt"/>
              </a:rPr>
              <a:t>Le réseau DECET</a:t>
            </a:r>
          </a:p>
          <a:p>
            <a:r>
              <a:rPr lang="nl-BE" dirty="0">
                <a:solidFill>
                  <a:srgbClr val="FF0000"/>
                </a:solidFill>
                <a:latin typeface="+mj-lt"/>
              </a:rPr>
              <a:t>encourage le développement de connaissances, compétences et attitudes qui puissent rendre enfants et adultes capables de construire ensemble des services d’accueil et d’éducation de jeunes enfants, dans lequels chacun(e):</a:t>
            </a:r>
          </a:p>
        </p:txBody>
      </p:sp>
    </p:spTree>
    <p:extLst>
      <p:ext uri="{BB962C8B-B14F-4D97-AF65-F5344CB8AC3E}">
        <p14:creationId xmlns:p14="http://schemas.microsoft.com/office/powerpoint/2010/main" val="9446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Mpeuterauditorium">
            <a:extLst>
              <a:ext uri="{FF2B5EF4-FFF2-40B4-BE49-F238E27FC236}">
                <a16:creationId xmlns:a16="http://schemas.microsoft.com/office/drawing/2014/main" id="{BD4EC275-4A15-4F12-34F2-855572673C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34" b="6658"/>
          <a:stretch/>
        </p:blipFill>
        <p:spPr bwMode="auto">
          <a:xfrm>
            <a:off x="0" y="-522987"/>
            <a:ext cx="12192000" cy="782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DE53B72E-8961-0642-856F-D88A5A12F79D}"/>
              </a:ext>
            </a:extLst>
          </p:cNvPr>
          <p:cNvSpPr txBox="1"/>
          <p:nvPr/>
        </p:nvSpPr>
        <p:spPr>
          <a:xfrm>
            <a:off x="543951" y="0"/>
            <a:ext cx="9907684" cy="707886"/>
          </a:xfrm>
          <a:prstGeom prst="rect">
            <a:avLst/>
          </a:prstGeom>
          <a:noFill/>
        </p:spPr>
        <p:txBody>
          <a:bodyPr wrap="square" rtlCol="0">
            <a:spAutoFit/>
          </a:bodyPr>
          <a:lstStyle/>
          <a:p>
            <a:r>
              <a:rPr lang="nl-BE" sz="4000" dirty="0">
                <a:solidFill>
                  <a:schemeClr val="bg1"/>
                </a:solidFill>
                <a:latin typeface="+mj-lt"/>
              </a:rPr>
              <a:t>UN REGARD HISTORIQUE: LE MAL NÉCESSAIRE</a:t>
            </a:r>
          </a:p>
        </p:txBody>
      </p:sp>
      <p:sp>
        <p:nvSpPr>
          <p:cNvPr id="2" name="Tekstvak 1">
            <a:extLst>
              <a:ext uri="{FF2B5EF4-FFF2-40B4-BE49-F238E27FC236}">
                <a16:creationId xmlns:a16="http://schemas.microsoft.com/office/drawing/2014/main" id="{1708CBF4-BF0A-413D-6F2F-CC1574EDA24B}"/>
              </a:ext>
            </a:extLst>
          </p:cNvPr>
          <p:cNvSpPr txBox="1"/>
          <p:nvPr/>
        </p:nvSpPr>
        <p:spPr>
          <a:xfrm>
            <a:off x="633541" y="801819"/>
            <a:ext cx="4729290" cy="3416320"/>
          </a:xfrm>
          <a:prstGeom prst="rect">
            <a:avLst/>
          </a:prstGeom>
          <a:noFill/>
        </p:spPr>
        <p:txBody>
          <a:bodyPr wrap="square" rtlCol="0">
            <a:spAutoFit/>
          </a:bodyPr>
          <a:lstStyle/>
          <a:p>
            <a:r>
              <a:rPr lang="fr-FR" dirty="0">
                <a:solidFill>
                  <a:schemeClr val="bg1"/>
                </a:solidFill>
              </a:rPr>
              <a:t>Il ne peut être question d’accorder ainsi à des familles dont les chefs travaillent, c’est à dire se trouvent dans les conditions normales d’existence, un secours aussi important. Dans une société normalement organisée, ne doivent être à la charge de la bienfaisance que les familles se trouvant dans des conditions spéciales qui ne leur permettent pas de pourvoir à leur propre subsistance, à raison, par exemple, de la maladie ou de l’infirmité d’un de leurs membres.</a:t>
            </a:r>
          </a:p>
          <a:p>
            <a:r>
              <a:rPr lang="fr-FR" dirty="0">
                <a:solidFill>
                  <a:schemeClr val="bg1"/>
                </a:solidFill>
              </a:rPr>
              <a:t>Henri </a:t>
            </a:r>
            <a:r>
              <a:rPr lang="fr-FR" dirty="0" err="1">
                <a:solidFill>
                  <a:schemeClr val="bg1"/>
                </a:solidFill>
              </a:rPr>
              <a:t>Velge</a:t>
            </a:r>
            <a:r>
              <a:rPr lang="fr-FR" dirty="0">
                <a:solidFill>
                  <a:schemeClr val="bg1"/>
                </a:solidFill>
              </a:rPr>
              <a:t>, 1919</a:t>
            </a:r>
            <a:endParaRPr lang="nl-BE" dirty="0">
              <a:solidFill>
                <a:schemeClr val="bg1"/>
              </a:solidFill>
            </a:endParaRPr>
          </a:p>
        </p:txBody>
      </p:sp>
    </p:spTree>
    <p:extLst>
      <p:ext uri="{BB962C8B-B14F-4D97-AF65-F5344CB8AC3E}">
        <p14:creationId xmlns:p14="http://schemas.microsoft.com/office/powerpoint/2010/main" val="340939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Mpeuterauditorium">
            <a:extLst>
              <a:ext uri="{FF2B5EF4-FFF2-40B4-BE49-F238E27FC236}">
                <a16:creationId xmlns:a16="http://schemas.microsoft.com/office/drawing/2014/main" id="{BD4EC275-4A15-4F12-34F2-855572673C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34" b="6658"/>
          <a:stretch/>
        </p:blipFill>
        <p:spPr bwMode="auto">
          <a:xfrm>
            <a:off x="0" y="-522987"/>
            <a:ext cx="12192000" cy="782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DE53B72E-8961-0642-856F-D88A5A12F79D}"/>
              </a:ext>
            </a:extLst>
          </p:cNvPr>
          <p:cNvSpPr txBox="1"/>
          <p:nvPr/>
        </p:nvSpPr>
        <p:spPr>
          <a:xfrm>
            <a:off x="543951" y="0"/>
            <a:ext cx="9907684" cy="707886"/>
          </a:xfrm>
          <a:prstGeom prst="rect">
            <a:avLst/>
          </a:prstGeom>
          <a:noFill/>
        </p:spPr>
        <p:txBody>
          <a:bodyPr wrap="square" rtlCol="0">
            <a:spAutoFit/>
          </a:bodyPr>
          <a:lstStyle/>
          <a:p>
            <a:r>
              <a:rPr lang="nl-BE" sz="4000" dirty="0">
                <a:solidFill>
                  <a:schemeClr val="bg1"/>
                </a:solidFill>
                <a:latin typeface="+mj-lt"/>
              </a:rPr>
              <a:t>UN REGARD HISTORIQUE: LE MAL NÉCESSAIRE</a:t>
            </a:r>
          </a:p>
        </p:txBody>
      </p:sp>
      <p:sp>
        <p:nvSpPr>
          <p:cNvPr id="2" name="Tekstvak 1">
            <a:extLst>
              <a:ext uri="{FF2B5EF4-FFF2-40B4-BE49-F238E27FC236}">
                <a16:creationId xmlns:a16="http://schemas.microsoft.com/office/drawing/2014/main" id="{1708CBF4-BF0A-413D-6F2F-CC1574EDA24B}"/>
              </a:ext>
            </a:extLst>
          </p:cNvPr>
          <p:cNvSpPr txBox="1"/>
          <p:nvPr/>
        </p:nvSpPr>
        <p:spPr>
          <a:xfrm>
            <a:off x="608827" y="801819"/>
            <a:ext cx="4729290" cy="3970318"/>
          </a:xfrm>
          <a:prstGeom prst="rect">
            <a:avLst/>
          </a:prstGeom>
          <a:noFill/>
        </p:spPr>
        <p:txBody>
          <a:bodyPr wrap="square" rtlCol="0">
            <a:spAutoFit/>
          </a:bodyPr>
          <a:lstStyle/>
          <a:p>
            <a:r>
              <a:rPr lang="fr-FR" dirty="0">
                <a:solidFill>
                  <a:schemeClr val="bg1"/>
                </a:solidFill>
              </a:rPr>
              <a:t>Quand, par l’expérience de plusieurs années, les notions d’hygiène infantile et de puériculture auront pénétré dans les couches profondes des classes laborieuses, les mères soucieuses de la santé de leurs enfants n’hésiteront plus à les confier à l’établissement qui leur est spécialement destiné et où ils seront entourés de tous les soins désirables. Ce n’est pas par voie de réglementation administrative qu’on réussira à introduire ces idées; il s’agit, dans ce domaine, de compléter sur ce point l ‘éducation populaire par une action individuelle et par une intuition lente et persévérante.</a:t>
            </a:r>
            <a:endParaRPr lang="nl-BE" dirty="0">
              <a:solidFill>
                <a:schemeClr val="bg1"/>
              </a:solidFill>
            </a:endParaRPr>
          </a:p>
          <a:p>
            <a:r>
              <a:rPr lang="fr-FR" dirty="0">
                <a:solidFill>
                  <a:schemeClr val="bg1"/>
                </a:solidFill>
              </a:rPr>
              <a:t>Henri </a:t>
            </a:r>
            <a:r>
              <a:rPr lang="fr-FR" dirty="0" err="1">
                <a:solidFill>
                  <a:schemeClr val="bg1"/>
                </a:solidFill>
              </a:rPr>
              <a:t>Velge</a:t>
            </a:r>
            <a:r>
              <a:rPr lang="fr-FR" dirty="0">
                <a:solidFill>
                  <a:schemeClr val="bg1"/>
                </a:solidFill>
              </a:rPr>
              <a:t>, 1919</a:t>
            </a:r>
            <a:endParaRPr lang="nl-BE" dirty="0">
              <a:solidFill>
                <a:schemeClr val="bg1"/>
              </a:solidFill>
            </a:endParaRPr>
          </a:p>
        </p:txBody>
      </p:sp>
    </p:spTree>
    <p:extLst>
      <p:ext uri="{BB962C8B-B14F-4D97-AF65-F5344CB8AC3E}">
        <p14:creationId xmlns:p14="http://schemas.microsoft.com/office/powerpoint/2010/main" val="4211783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Mpeuterauditorium">
            <a:extLst>
              <a:ext uri="{FF2B5EF4-FFF2-40B4-BE49-F238E27FC236}">
                <a16:creationId xmlns:a16="http://schemas.microsoft.com/office/drawing/2014/main" id="{BD4EC275-4A15-4F12-34F2-855572673C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34" b="6658"/>
          <a:stretch/>
        </p:blipFill>
        <p:spPr bwMode="auto">
          <a:xfrm>
            <a:off x="0" y="-522987"/>
            <a:ext cx="12192000" cy="782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DE53B72E-8961-0642-856F-D88A5A12F79D}"/>
              </a:ext>
            </a:extLst>
          </p:cNvPr>
          <p:cNvSpPr txBox="1"/>
          <p:nvPr/>
        </p:nvSpPr>
        <p:spPr>
          <a:xfrm>
            <a:off x="543951" y="0"/>
            <a:ext cx="9907684" cy="707886"/>
          </a:xfrm>
          <a:prstGeom prst="rect">
            <a:avLst/>
          </a:prstGeom>
          <a:noFill/>
        </p:spPr>
        <p:txBody>
          <a:bodyPr wrap="square" rtlCol="0">
            <a:spAutoFit/>
          </a:bodyPr>
          <a:lstStyle/>
          <a:p>
            <a:r>
              <a:rPr lang="nl-BE" sz="4000" dirty="0">
                <a:solidFill>
                  <a:schemeClr val="bg1"/>
                </a:solidFill>
                <a:latin typeface="+mj-lt"/>
              </a:rPr>
              <a:t>UN REGARD HISTORIQUE: LE MAL NÉCESSAIRE</a:t>
            </a:r>
          </a:p>
        </p:txBody>
      </p:sp>
      <p:sp>
        <p:nvSpPr>
          <p:cNvPr id="2" name="Tekstvak 1">
            <a:extLst>
              <a:ext uri="{FF2B5EF4-FFF2-40B4-BE49-F238E27FC236}">
                <a16:creationId xmlns:a16="http://schemas.microsoft.com/office/drawing/2014/main" id="{1708CBF4-BF0A-413D-6F2F-CC1574EDA24B}"/>
              </a:ext>
            </a:extLst>
          </p:cNvPr>
          <p:cNvSpPr txBox="1"/>
          <p:nvPr/>
        </p:nvSpPr>
        <p:spPr>
          <a:xfrm>
            <a:off x="608827" y="801819"/>
            <a:ext cx="4729290" cy="2862322"/>
          </a:xfrm>
          <a:prstGeom prst="rect">
            <a:avLst/>
          </a:prstGeom>
          <a:noFill/>
        </p:spPr>
        <p:txBody>
          <a:bodyPr wrap="square" rtlCol="0">
            <a:spAutoFit/>
          </a:bodyPr>
          <a:lstStyle/>
          <a:p>
            <a:r>
              <a:rPr lang="nl-NL" dirty="0">
                <a:solidFill>
                  <a:schemeClr val="bg1"/>
                </a:solidFill>
              </a:rPr>
              <a:t>L’ONE a </a:t>
            </a:r>
            <a:r>
              <a:rPr lang="nl-NL" dirty="0" err="1">
                <a:solidFill>
                  <a:schemeClr val="bg1"/>
                </a:solidFill>
              </a:rPr>
              <a:t>toujours</a:t>
            </a:r>
            <a:r>
              <a:rPr lang="nl-NL" dirty="0">
                <a:solidFill>
                  <a:schemeClr val="bg1"/>
                </a:solidFill>
              </a:rPr>
              <a:t> </a:t>
            </a:r>
            <a:r>
              <a:rPr lang="nl-NL" dirty="0" err="1">
                <a:solidFill>
                  <a:schemeClr val="bg1"/>
                </a:solidFill>
              </a:rPr>
              <a:t>considéré</a:t>
            </a:r>
            <a:r>
              <a:rPr lang="nl-NL" dirty="0">
                <a:solidFill>
                  <a:schemeClr val="bg1"/>
                </a:solidFill>
              </a:rPr>
              <a:t> que la garde de </a:t>
            </a:r>
            <a:r>
              <a:rPr lang="nl-NL" dirty="0" err="1">
                <a:solidFill>
                  <a:schemeClr val="bg1"/>
                </a:solidFill>
              </a:rPr>
              <a:t>jeunes</a:t>
            </a:r>
            <a:r>
              <a:rPr lang="nl-NL" dirty="0">
                <a:solidFill>
                  <a:schemeClr val="bg1"/>
                </a:solidFill>
              </a:rPr>
              <a:t> </a:t>
            </a:r>
            <a:r>
              <a:rPr lang="nl-NL" dirty="0" err="1">
                <a:solidFill>
                  <a:schemeClr val="bg1"/>
                </a:solidFill>
              </a:rPr>
              <a:t>enfants</a:t>
            </a:r>
            <a:r>
              <a:rPr lang="nl-NL" dirty="0">
                <a:solidFill>
                  <a:schemeClr val="bg1"/>
                </a:solidFill>
              </a:rPr>
              <a:t> dans des </a:t>
            </a:r>
            <a:r>
              <a:rPr lang="nl-NL" dirty="0" err="1">
                <a:solidFill>
                  <a:schemeClr val="bg1"/>
                </a:solidFill>
              </a:rPr>
              <a:t>institutions</a:t>
            </a:r>
            <a:r>
              <a:rPr lang="nl-NL" dirty="0">
                <a:solidFill>
                  <a:schemeClr val="bg1"/>
                </a:solidFill>
              </a:rPr>
              <a:t> </a:t>
            </a:r>
            <a:r>
              <a:rPr lang="nl-NL" dirty="0" err="1">
                <a:solidFill>
                  <a:schemeClr val="bg1"/>
                </a:solidFill>
              </a:rPr>
              <a:t>est</a:t>
            </a:r>
            <a:r>
              <a:rPr lang="nl-NL" dirty="0">
                <a:solidFill>
                  <a:schemeClr val="bg1"/>
                </a:solidFill>
              </a:rPr>
              <a:t> </a:t>
            </a:r>
            <a:r>
              <a:rPr lang="nl-NL" dirty="0" err="1">
                <a:solidFill>
                  <a:schemeClr val="bg1"/>
                </a:solidFill>
              </a:rPr>
              <a:t>une</a:t>
            </a:r>
            <a:r>
              <a:rPr lang="nl-NL" dirty="0">
                <a:solidFill>
                  <a:schemeClr val="bg1"/>
                </a:solidFill>
              </a:rPr>
              <a:t> </a:t>
            </a:r>
            <a:r>
              <a:rPr lang="nl-NL" dirty="0" err="1">
                <a:solidFill>
                  <a:schemeClr val="bg1"/>
                </a:solidFill>
              </a:rPr>
              <a:t>mesure</a:t>
            </a:r>
            <a:r>
              <a:rPr lang="nl-NL" dirty="0">
                <a:solidFill>
                  <a:schemeClr val="bg1"/>
                </a:solidFill>
              </a:rPr>
              <a:t> </a:t>
            </a:r>
            <a:r>
              <a:rPr lang="nl-NL" dirty="0" err="1">
                <a:solidFill>
                  <a:schemeClr val="bg1"/>
                </a:solidFill>
              </a:rPr>
              <a:t>qui</a:t>
            </a:r>
            <a:r>
              <a:rPr lang="nl-NL" dirty="0">
                <a:solidFill>
                  <a:schemeClr val="bg1"/>
                </a:solidFill>
              </a:rPr>
              <a:t> </a:t>
            </a:r>
            <a:r>
              <a:rPr lang="nl-NL" dirty="0" err="1">
                <a:solidFill>
                  <a:schemeClr val="bg1"/>
                </a:solidFill>
              </a:rPr>
              <a:t>est</a:t>
            </a:r>
            <a:r>
              <a:rPr lang="nl-NL" dirty="0">
                <a:solidFill>
                  <a:schemeClr val="bg1"/>
                </a:solidFill>
              </a:rPr>
              <a:t> à </a:t>
            </a:r>
            <a:r>
              <a:rPr lang="nl-NL" dirty="0" err="1">
                <a:solidFill>
                  <a:schemeClr val="bg1"/>
                </a:solidFill>
              </a:rPr>
              <a:t>déplorer</a:t>
            </a:r>
            <a:r>
              <a:rPr lang="nl-NL" dirty="0">
                <a:solidFill>
                  <a:schemeClr val="bg1"/>
                </a:solidFill>
              </a:rPr>
              <a:t> et </a:t>
            </a:r>
            <a:r>
              <a:rPr lang="nl-NL" dirty="0" err="1">
                <a:solidFill>
                  <a:schemeClr val="bg1"/>
                </a:solidFill>
              </a:rPr>
              <a:t>n’est</a:t>
            </a:r>
            <a:r>
              <a:rPr lang="nl-NL" dirty="0">
                <a:solidFill>
                  <a:schemeClr val="bg1"/>
                </a:solidFill>
              </a:rPr>
              <a:t> </a:t>
            </a:r>
            <a:r>
              <a:rPr lang="nl-NL" dirty="0" err="1">
                <a:solidFill>
                  <a:schemeClr val="bg1"/>
                </a:solidFill>
              </a:rPr>
              <a:t>justifiable</a:t>
            </a:r>
            <a:r>
              <a:rPr lang="nl-NL" dirty="0">
                <a:solidFill>
                  <a:schemeClr val="bg1"/>
                </a:solidFill>
              </a:rPr>
              <a:t> que pour des </a:t>
            </a:r>
            <a:r>
              <a:rPr lang="nl-NL" dirty="0" err="1">
                <a:solidFill>
                  <a:schemeClr val="bg1"/>
                </a:solidFill>
              </a:rPr>
              <a:t>raisons</a:t>
            </a:r>
            <a:r>
              <a:rPr lang="nl-NL" dirty="0">
                <a:solidFill>
                  <a:schemeClr val="bg1"/>
                </a:solidFill>
              </a:rPr>
              <a:t> </a:t>
            </a:r>
            <a:r>
              <a:rPr lang="nl-NL" dirty="0" err="1">
                <a:solidFill>
                  <a:schemeClr val="bg1"/>
                </a:solidFill>
              </a:rPr>
              <a:t>sociales</a:t>
            </a:r>
            <a:r>
              <a:rPr lang="nl-NL" dirty="0">
                <a:solidFill>
                  <a:schemeClr val="bg1"/>
                </a:solidFill>
              </a:rPr>
              <a:t> et </a:t>
            </a:r>
            <a:r>
              <a:rPr lang="nl-NL" dirty="0" err="1">
                <a:solidFill>
                  <a:schemeClr val="bg1"/>
                </a:solidFill>
              </a:rPr>
              <a:t>physiques</a:t>
            </a:r>
            <a:r>
              <a:rPr lang="nl-NL" dirty="0">
                <a:solidFill>
                  <a:schemeClr val="bg1"/>
                </a:solidFill>
              </a:rPr>
              <a:t>. Les avancés </a:t>
            </a:r>
            <a:r>
              <a:rPr lang="nl-NL" dirty="0" err="1">
                <a:solidFill>
                  <a:schemeClr val="bg1"/>
                </a:solidFill>
              </a:rPr>
              <a:t>récentes</a:t>
            </a:r>
            <a:r>
              <a:rPr lang="nl-NL" dirty="0">
                <a:solidFill>
                  <a:schemeClr val="bg1"/>
                </a:solidFill>
              </a:rPr>
              <a:t> de la psychologie ont </a:t>
            </a:r>
            <a:r>
              <a:rPr lang="nl-NL" dirty="0" err="1">
                <a:solidFill>
                  <a:schemeClr val="bg1"/>
                </a:solidFill>
              </a:rPr>
              <a:t>démontrés</a:t>
            </a:r>
            <a:r>
              <a:rPr lang="nl-NL" dirty="0">
                <a:solidFill>
                  <a:schemeClr val="bg1"/>
                </a:solidFill>
              </a:rPr>
              <a:t> que </a:t>
            </a:r>
            <a:r>
              <a:rPr lang="nl-NL" dirty="0" err="1">
                <a:solidFill>
                  <a:schemeClr val="bg1"/>
                </a:solidFill>
              </a:rPr>
              <a:t>ce</a:t>
            </a:r>
            <a:r>
              <a:rPr lang="nl-NL" dirty="0">
                <a:solidFill>
                  <a:schemeClr val="bg1"/>
                </a:solidFill>
              </a:rPr>
              <a:t> point de </a:t>
            </a:r>
            <a:r>
              <a:rPr lang="nl-NL" dirty="0" err="1">
                <a:solidFill>
                  <a:schemeClr val="bg1"/>
                </a:solidFill>
              </a:rPr>
              <a:t>viue</a:t>
            </a:r>
            <a:r>
              <a:rPr lang="nl-NL" dirty="0">
                <a:solidFill>
                  <a:schemeClr val="bg1"/>
                </a:solidFill>
              </a:rPr>
              <a:t> </a:t>
            </a:r>
            <a:r>
              <a:rPr lang="nl-NL" dirty="0" err="1">
                <a:solidFill>
                  <a:schemeClr val="bg1"/>
                </a:solidFill>
              </a:rPr>
              <a:t>est</a:t>
            </a:r>
            <a:r>
              <a:rPr lang="nl-NL" dirty="0">
                <a:solidFill>
                  <a:schemeClr val="bg1"/>
                </a:solidFill>
              </a:rPr>
              <a:t> correcte. Is </a:t>
            </a:r>
            <a:r>
              <a:rPr lang="nl-NL" dirty="0" err="1">
                <a:solidFill>
                  <a:schemeClr val="bg1"/>
                </a:solidFill>
              </a:rPr>
              <a:t>est</a:t>
            </a:r>
            <a:r>
              <a:rPr lang="nl-NL" dirty="0">
                <a:solidFill>
                  <a:schemeClr val="bg1"/>
                </a:solidFill>
              </a:rPr>
              <a:t> </a:t>
            </a:r>
            <a:r>
              <a:rPr lang="nl-NL" dirty="0" err="1">
                <a:solidFill>
                  <a:schemeClr val="bg1"/>
                </a:solidFill>
              </a:rPr>
              <a:t>maintenant</a:t>
            </a:r>
            <a:r>
              <a:rPr lang="nl-NL" dirty="0">
                <a:solidFill>
                  <a:schemeClr val="bg1"/>
                </a:solidFill>
              </a:rPr>
              <a:t> </a:t>
            </a:r>
            <a:r>
              <a:rPr lang="nl-NL" dirty="0" err="1">
                <a:solidFill>
                  <a:schemeClr val="bg1"/>
                </a:solidFill>
              </a:rPr>
              <a:t>prouvé</a:t>
            </a:r>
            <a:r>
              <a:rPr lang="nl-NL" dirty="0">
                <a:solidFill>
                  <a:schemeClr val="bg1"/>
                </a:solidFill>
              </a:rPr>
              <a:t> que la </a:t>
            </a:r>
            <a:r>
              <a:rPr lang="nl-NL" dirty="0" err="1">
                <a:solidFill>
                  <a:schemeClr val="bg1"/>
                </a:solidFill>
              </a:rPr>
              <a:t>séparation</a:t>
            </a:r>
            <a:r>
              <a:rPr lang="nl-NL" dirty="0">
                <a:solidFill>
                  <a:schemeClr val="bg1"/>
                </a:solidFill>
              </a:rPr>
              <a:t> de  la </a:t>
            </a:r>
            <a:r>
              <a:rPr lang="nl-NL" dirty="0" err="1">
                <a:solidFill>
                  <a:schemeClr val="bg1"/>
                </a:solidFill>
              </a:rPr>
              <a:t>mère</a:t>
            </a:r>
            <a:r>
              <a:rPr lang="nl-NL" dirty="0">
                <a:solidFill>
                  <a:schemeClr val="bg1"/>
                </a:solidFill>
              </a:rPr>
              <a:t> et de </a:t>
            </a:r>
            <a:r>
              <a:rPr lang="nl-NL" dirty="0" err="1">
                <a:solidFill>
                  <a:schemeClr val="bg1"/>
                </a:solidFill>
              </a:rPr>
              <a:t>l’enfant</a:t>
            </a:r>
            <a:r>
              <a:rPr lang="nl-NL" dirty="0">
                <a:solidFill>
                  <a:schemeClr val="bg1"/>
                </a:solidFill>
              </a:rPr>
              <a:t> </a:t>
            </a:r>
            <a:r>
              <a:rPr lang="nl-NL" dirty="0" err="1">
                <a:solidFill>
                  <a:schemeClr val="bg1"/>
                </a:solidFill>
              </a:rPr>
              <a:t>est</a:t>
            </a:r>
            <a:r>
              <a:rPr lang="nl-NL" dirty="0">
                <a:solidFill>
                  <a:schemeClr val="bg1"/>
                </a:solidFill>
              </a:rPr>
              <a:t> à </a:t>
            </a:r>
            <a:r>
              <a:rPr lang="nl-NL" dirty="0" err="1">
                <a:solidFill>
                  <a:schemeClr val="bg1"/>
                </a:solidFill>
              </a:rPr>
              <a:t>l’origine</a:t>
            </a:r>
            <a:r>
              <a:rPr lang="nl-NL" dirty="0">
                <a:solidFill>
                  <a:schemeClr val="bg1"/>
                </a:solidFill>
              </a:rPr>
              <a:t> de </a:t>
            </a:r>
            <a:r>
              <a:rPr lang="nl-NL" dirty="0" err="1">
                <a:solidFill>
                  <a:schemeClr val="bg1"/>
                </a:solidFill>
              </a:rPr>
              <a:t>traumatismes</a:t>
            </a:r>
            <a:r>
              <a:rPr lang="nl-NL" dirty="0">
                <a:solidFill>
                  <a:schemeClr val="bg1"/>
                </a:solidFill>
              </a:rPr>
              <a:t> </a:t>
            </a:r>
            <a:r>
              <a:rPr lang="nl-NL" dirty="0" err="1">
                <a:solidFill>
                  <a:schemeClr val="bg1"/>
                </a:solidFill>
              </a:rPr>
              <a:t>psychiques</a:t>
            </a:r>
            <a:r>
              <a:rPr lang="nl-NL" dirty="0">
                <a:solidFill>
                  <a:schemeClr val="bg1"/>
                </a:solidFill>
              </a:rPr>
              <a:t>. </a:t>
            </a:r>
          </a:p>
          <a:p>
            <a:r>
              <a:rPr lang="nl-NL" dirty="0">
                <a:solidFill>
                  <a:schemeClr val="bg1"/>
                </a:solidFill>
              </a:rPr>
              <a:t>(NWK, 1959;propre  </a:t>
            </a:r>
            <a:r>
              <a:rPr lang="nl-NL" dirty="0" err="1">
                <a:solidFill>
                  <a:schemeClr val="bg1"/>
                </a:solidFill>
              </a:rPr>
              <a:t>traduction</a:t>
            </a:r>
            <a:r>
              <a:rPr lang="nl-NL" dirty="0">
                <a:solidFill>
                  <a:schemeClr val="bg1"/>
                </a:solidFill>
              </a:rPr>
              <a:t>).</a:t>
            </a:r>
            <a:endParaRPr lang="nl-BE" dirty="0">
              <a:solidFill>
                <a:schemeClr val="bg1"/>
              </a:solidFill>
            </a:endParaRPr>
          </a:p>
        </p:txBody>
      </p:sp>
      <p:pic>
        <p:nvPicPr>
          <p:cNvPr id="6" name="Afbeelding 5">
            <a:extLst>
              <a:ext uri="{FF2B5EF4-FFF2-40B4-BE49-F238E27FC236}">
                <a16:creationId xmlns:a16="http://schemas.microsoft.com/office/drawing/2014/main" id="{1FD32472-BD12-18FC-5769-E81D1F4B3A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5325" y="3664141"/>
            <a:ext cx="1774818" cy="2804029"/>
          </a:xfrm>
          <a:prstGeom prst="rect">
            <a:avLst/>
          </a:prstGeom>
        </p:spPr>
      </p:pic>
    </p:spTree>
    <p:extLst>
      <p:ext uri="{BB962C8B-B14F-4D97-AF65-F5344CB8AC3E}">
        <p14:creationId xmlns:p14="http://schemas.microsoft.com/office/powerpoint/2010/main" val="259769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270CB1E-4C4F-64FD-0F20-F541075DC424}"/>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6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DE53B72E-8961-0642-856F-D88A5A12F79D}"/>
              </a:ext>
            </a:extLst>
          </p:cNvPr>
          <p:cNvSpPr txBox="1"/>
          <p:nvPr/>
        </p:nvSpPr>
        <p:spPr>
          <a:xfrm>
            <a:off x="543951" y="0"/>
            <a:ext cx="10997260"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sp>
        <p:nvSpPr>
          <p:cNvPr id="2" name="Tekstvak 1">
            <a:extLst>
              <a:ext uri="{FF2B5EF4-FFF2-40B4-BE49-F238E27FC236}">
                <a16:creationId xmlns:a16="http://schemas.microsoft.com/office/drawing/2014/main" id="{1708CBF4-BF0A-413D-6F2F-CC1574EDA24B}"/>
              </a:ext>
            </a:extLst>
          </p:cNvPr>
          <p:cNvSpPr txBox="1"/>
          <p:nvPr/>
        </p:nvSpPr>
        <p:spPr>
          <a:xfrm>
            <a:off x="6811921" y="566678"/>
            <a:ext cx="4729290" cy="2862322"/>
          </a:xfrm>
          <a:prstGeom prst="rect">
            <a:avLst/>
          </a:prstGeom>
          <a:noFill/>
        </p:spPr>
        <p:txBody>
          <a:bodyPr wrap="square" rtlCol="0">
            <a:spAutoFit/>
          </a:bodyPr>
          <a:lstStyle/>
          <a:p>
            <a:pPr algn="r"/>
            <a:r>
              <a:rPr lang="fr-FR" dirty="0">
                <a:solidFill>
                  <a:schemeClr val="bg1"/>
                </a:solidFill>
              </a:rPr>
              <a:t>La Crèche est une institution d’un tout autre ordre que l’école et son affiliation au domaine scolaire ne peut être admise; la crèche est une institution de prévoyance sociale, une institution médicale du même genre que les Consultations de Nourrissons et les Gouttes de lait; nous préconisons même la séparation de l’école gardienne, comme poursuivant un but et un idéal différents.</a:t>
            </a:r>
            <a:endParaRPr lang="nl-BE" dirty="0">
              <a:solidFill>
                <a:schemeClr val="bg1"/>
              </a:solidFill>
            </a:endParaRPr>
          </a:p>
          <a:p>
            <a:pPr algn="r"/>
            <a:r>
              <a:rPr lang="nl-BE" dirty="0">
                <a:solidFill>
                  <a:schemeClr val="bg1"/>
                </a:solidFill>
              </a:rPr>
              <a:t>Henri Velge 1919</a:t>
            </a:r>
          </a:p>
        </p:txBody>
      </p:sp>
    </p:spTree>
    <p:extLst>
      <p:ext uri="{BB962C8B-B14F-4D97-AF65-F5344CB8AC3E}">
        <p14:creationId xmlns:p14="http://schemas.microsoft.com/office/powerpoint/2010/main" val="36165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270CB1E-4C4F-64FD-0F20-F541075DC424}"/>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6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sp>
        <p:nvSpPr>
          <p:cNvPr id="2" name="Tekstvak 1">
            <a:extLst>
              <a:ext uri="{FF2B5EF4-FFF2-40B4-BE49-F238E27FC236}">
                <a16:creationId xmlns:a16="http://schemas.microsoft.com/office/drawing/2014/main" id="{1708CBF4-BF0A-413D-6F2F-CC1574EDA24B}"/>
              </a:ext>
            </a:extLst>
          </p:cNvPr>
          <p:cNvSpPr txBox="1"/>
          <p:nvPr/>
        </p:nvSpPr>
        <p:spPr>
          <a:xfrm>
            <a:off x="6527715" y="616105"/>
            <a:ext cx="4729290" cy="1477328"/>
          </a:xfrm>
          <a:prstGeom prst="rect">
            <a:avLst/>
          </a:prstGeom>
          <a:noFill/>
        </p:spPr>
        <p:txBody>
          <a:bodyPr wrap="square" rtlCol="0">
            <a:spAutoFit/>
          </a:bodyPr>
          <a:lstStyle/>
          <a:p>
            <a:pPr algn="r"/>
            <a:r>
              <a:rPr lang="nl-NL" dirty="0">
                <a:solidFill>
                  <a:schemeClr val="bg1"/>
                </a:solidFill>
              </a:rPr>
              <a:t>L’ONE se </a:t>
            </a:r>
            <a:r>
              <a:rPr lang="nl-NL" dirty="0" err="1">
                <a:solidFill>
                  <a:schemeClr val="bg1"/>
                </a:solidFill>
              </a:rPr>
              <a:t>doit</a:t>
            </a:r>
            <a:r>
              <a:rPr lang="nl-NL" dirty="0">
                <a:solidFill>
                  <a:schemeClr val="bg1"/>
                </a:solidFill>
              </a:rPr>
              <a:t> </a:t>
            </a:r>
            <a:r>
              <a:rPr lang="nl-NL" dirty="0" err="1">
                <a:solidFill>
                  <a:schemeClr val="bg1"/>
                </a:solidFill>
              </a:rPr>
              <a:t>d’insister</a:t>
            </a:r>
            <a:r>
              <a:rPr lang="nl-NL" dirty="0">
                <a:solidFill>
                  <a:schemeClr val="bg1"/>
                </a:solidFill>
              </a:rPr>
              <a:t> </a:t>
            </a:r>
            <a:r>
              <a:rPr lang="nl-NL" dirty="0" err="1">
                <a:solidFill>
                  <a:schemeClr val="bg1"/>
                </a:solidFill>
              </a:rPr>
              <a:t>sur</a:t>
            </a:r>
            <a:r>
              <a:rPr lang="nl-NL" dirty="0">
                <a:solidFill>
                  <a:schemeClr val="bg1"/>
                </a:solidFill>
              </a:rPr>
              <a:t> les </a:t>
            </a:r>
            <a:r>
              <a:rPr lang="nl-NL" dirty="0" err="1">
                <a:solidFill>
                  <a:schemeClr val="bg1"/>
                </a:solidFill>
              </a:rPr>
              <a:t>dangers</a:t>
            </a:r>
            <a:r>
              <a:rPr lang="nl-NL" dirty="0">
                <a:solidFill>
                  <a:schemeClr val="bg1"/>
                </a:solidFill>
              </a:rPr>
              <a:t> de </a:t>
            </a:r>
            <a:r>
              <a:rPr lang="nl-NL" dirty="0" err="1">
                <a:solidFill>
                  <a:schemeClr val="bg1"/>
                </a:solidFill>
              </a:rPr>
              <a:t>l’intégration</a:t>
            </a:r>
            <a:r>
              <a:rPr lang="nl-NL" dirty="0">
                <a:solidFill>
                  <a:schemeClr val="bg1"/>
                </a:solidFill>
              </a:rPr>
              <a:t> de </a:t>
            </a:r>
            <a:r>
              <a:rPr lang="nl-NL" dirty="0" err="1">
                <a:solidFill>
                  <a:schemeClr val="bg1"/>
                </a:solidFill>
              </a:rPr>
              <a:t>jeunes</a:t>
            </a:r>
            <a:r>
              <a:rPr lang="nl-NL" dirty="0">
                <a:solidFill>
                  <a:schemeClr val="bg1"/>
                </a:solidFill>
              </a:rPr>
              <a:t> </a:t>
            </a:r>
            <a:r>
              <a:rPr lang="nl-NL" dirty="0" err="1">
                <a:solidFill>
                  <a:schemeClr val="bg1"/>
                </a:solidFill>
              </a:rPr>
              <a:t>enfants</a:t>
            </a:r>
            <a:r>
              <a:rPr lang="nl-NL" dirty="0">
                <a:solidFill>
                  <a:schemeClr val="bg1"/>
                </a:solidFill>
              </a:rPr>
              <a:t> dans les </a:t>
            </a:r>
            <a:r>
              <a:rPr lang="nl-NL" dirty="0" err="1">
                <a:solidFill>
                  <a:schemeClr val="bg1"/>
                </a:solidFill>
              </a:rPr>
              <a:t>prégardiennats</a:t>
            </a:r>
            <a:r>
              <a:rPr lang="nl-NL" dirty="0">
                <a:solidFill>
                  <a:schemeClr val="bg1"/>
                </a:solidFill>
              </a:rPr>
              <a:t> de </a:t>
            </a:r>
            <a:r>
              <a:rPr lang="nl-NL" dirty="0" err="1">
                <a:solidFill>
                  <a:schemeClr val="bg1"/>
                </a:solidFill>
              </a:rPr>
              <a:t>certaines</a:t>
            </a:r>
            <a:r>
              <a:rPr lang="nl-NL" dirty="0">
                <a:solidFill>
                  <a:schemeClr val="bg1"/>
                </a:solidFill>
              </a:rPr>
              <a:t> </a:t>
            </a:r>
            <a:r>
              <a:rPr lang="nl-NL" dirty="0" err="1">
                <a:solidFill>
                  <a:schemeClr val="bg1"/>
                </a:solidFill>
              </a:rPr>
              <a:t>écoles</a:t>
            </a:r>
            <a:r>
              <a:rPr lang="nl-NL" dirty="0">
                <a:solidFill>
                  <a:schemeClr val="bg1"/>
                </a:solidFill>
              </a:rPr>
              <a:t> sans que les </a:t>
            </a:r>
            <a:r>
              <a:rPr lang="nl-NL" dirty="0" err="1">
                <a:solidFill>
                  <a:schemeClr val="bg1"/>
                </a:solidFill>
              </a:rPr>
              <a:t>mesures</a:t>
            </a:r>
            <a:r>
              <a:rPr lang="nl-NL" dirty="0">
                <a:solidFill>
                  <a:schemeClr val="bg1"/>
                </a:solidFill>
              </a:rPr>
              <a:t> </a:t>
            </a:r>
            <a:r>
              <a:rPr lang="nl-NL" dirty="0" err="1">
                <a:solidFill>
                  <a:schemeClr val="bg1"/>
                </a:solidFill>
              </a:rPr>
              <a:t>d’hygiène</a:t>
            </a:r>
            <a:r>
              <a:rPr lang="nl-NL" dirty="0">
                <a:solidFill>
                  <a:schemeClr val="bg1"/>
                </a:solidFill>
              </a:rPr>
              <a:t> </a:t>
            </a:r>
            <a:r>
              <a:rPr lang="nl-NL" dirty="0" err="1">
                <a:solidFill>
                  <a:schemeClr val="bg1"/>
                </a:solidFill>
              </a:rPr>
              <a:t>soient</a:t>
            </a:r>
            <a:r>
              <a:rPr lang="nl-NL" dirty="0">
                <a:solidFill>
                  <a:schemeClr val="bg1"/>
                </a:solidFill>
              </a:rPr>
              <a:t> </a:t>
            </a:r>
            <a:r>
              <a:rPr lang="nl-NL" dirty="0" err="1">
                <a:solidFill>
                  <a:schemeClr val="bg1"/>
                </a:solidFill>
              </a:rPr>
              <a:t>respectés</a:t>
            </a:r>
            <a:r>
              <a:rPr lang="nl-NL" dirty="0">
                <a:solidFill>
                  <a:schemeClr val="bg1"/>
                </a:solidFill>
              </a:rPr>
              <a:t> </a:t>
            </a:r>
          </a:p>
          <a:p>
            <a:r>
              <a:rPr lang="nl-NL" dirty="0">
                <a:solidFill>
                  <a:schemeClr val="bg1"/>
                </a:solidFill>
              </a:rPr>
              <a:t>(Hendrickx-</a:t>
            </a:r>
            <a:r>
              <a:rPr lang="nl-NL" dirty="0" err="1">
                <a:solidFill>
                  <a:schemeClr val="bg1"/>
                </a:solidFill>
              </a:rPr>
              <a:t>Duchaine</a:t>
            </a:r>
            <a:r>
              <a:rPr lang="nl-NL" dirty="0">
                <a:solidFill>
                  <a:schemeClr val="bg1"/>
                </a:solidFill>
              </a:rPr>
              <a:t>, 1961; </a:t>
            </a:r>
            <a:r>
              <a:rPr lang="nl-NL" dirty="0" err="1">
                <a:solidFill>
                  <a:schemeClr val="bg1"/>
                </a:solidFill>
              </a:rPr>
              <a:t>propre</a:t>
            </a:r>
            <a:r>
              <a:rPr lang="nl-NL" dirty="0">
                <a:solidFill>
                  <a:schemeClr val="bg1"/>
                </a:solidFill>
              </a:rPr>
              <a:t> </a:t>
            </a:r>
            <a:r>
              <a:rPr lang="nl-NL" dirty="0" err="1">
                <a:solidFill>
                  <a:schemeClr val="bg1"/>
                </a:solidFill>
              </a:rPr>
              <a:t>traduction</a:t>
            </a:r>
            <a:r>
              <a:rPr lang="nl-NL" dirty="0">
                <a:solidFill>
                  <a:schemeClr val="bg1"/>
                </a:solidFill>
              </a:rPr>
              <a:t>).</a:t>
            </a:r>
            <a:endParaRPr lang="nl-BE" dirty="0">
              <a:solidFill>
                <a:schemeClr val="bg1"/>
              </a:solidFill>
            </a:endParaRPr>
          </a:p>
        </p:txBody>
      </p:sp>
    </p:spTree>
    <p:extLst>
      <p:ext uri="{BB962C8B-B14F-4D97-AF65-F5344CB8AC3E}">
        <p14:creationId xmlns:p14="http://schemas.microsoft.com/office/powerpoint/2010/main" val="65760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sp>
        <p:nvSpPr>
          <p:cNvPr id="2" name="Tekstvak 1">
            <a:extLst>
              <a:ext uri="{FF2B5EF4-FFF2-40B4-BE49-F238E27FC236}">
                <a16:creationId xmlns:a16="http://schemas.microsoft.com/office/drawing/2014/main" id="{1708CBF4-BF0A-413D-6F2F-CC1574EDA24B}"/>
              </a:ext>
            </a:extLst>
          </p:cNvPr>
          <p:cNvSpPr txBox="1"/>
          <p:nvPr/>
        </p:nvSpPr>
        <p:spPr>
          <a:xfrm>
            <a:off x="6527715" y="616105"/>
            <a:ext cx="4729290" cy="1477328"/>
          </a:xfrm>
          <a:prstGeom prst="rect">
            <a:avLst/>
          </a:prstGeom>
          <a:noFill/>
        </p:spPr>
        <p:txBody>
          <a:bodyPr wrap="square" rtlCol="0">
            <a:spAutoFit/>
          </a:bodyPr>
          <a:lstStyle/>
          <a:p>
            <a:pPr algn="r"/>
            <a:r>
              <a:rPr lang="nl-NL" dirty="0">
                <a:solidFill>
                  <a:schemeClr val="bg1"/>
                </a:solidFill>
              </a:rPr>
              <a:t>L’ONE se </a:t>
            </a:r>
            <a:r>
              <a:rPr lang="nl-NL" dirty="0" err="1">
                <a:solidFill>
                  <a:schemeClr val="bg1"/>
                </a:solidFill>
              </a:rPr>
              <a:t>doit</a:t>
            </a:r>
            <a:r>
              <a:rPr lang="nl-NL" dirty="0">
                <a:solidFill>
                  <a:schemeClr val="bg1"/>
                </a:solidFill>
              </a:rPr>
              <a:t> </a:t>
            </a:r>
            <a:r>
              <a:rPr lang="nl-NL" dirty="0" err="1">
                <a:solidFill>
                  <a:schemeClr val="bg1"/>
                </a:solidFill>
              </a:rPr>
              <a:t>d’insister</a:t>
            </a:r>
            <a:r>
              <a:rPr lang="nl-NL" dirty="0">
                <a:solidFill>
                  <a:schemeClr val="bg1"/>
                </a:solidFill>
              </a:rPr>
              <a:t> </a:t>
            </a:r>
            <a:r>
              <a:rPr lang="nl-NL" dirty="0" err="1">
                <a:solidFill>
                  <a:schemeClr val="bg1"/>
                </a:solidFill>
              </a:rPr>
              <a:t>sur</a:t>
            </a:r>
            <a:r>
              <a:rPr lang="nl-NL" dirty="0">
                <a:solidFill>
                  <a:schemeClr val="bg1"/>
                </a:solidFill>
              </a:rPr>
              <a:t> les </a:t>
            </a:r>
            <a:r>
              <a:rPr lang="nl-NL" dirty="0" err="1">
                <a:solidFill>
                  <a:schemeClr val="bg1"/>
                </a:solidFill>
              </a:rPr>
              <a:t>dangers</a:t>
            </a:r>
            <a:r>
              <a:rPr lang="nl-NL" dirty="0">
                <a:solidFill>
                  <a:schemeClr val="bg1"/>
                </a:solidFill>
              </a:rPr>
              <a:t> de </a:t>
            </a:r>
            <a:r>
              <a:rPr lang="nl-NL" dirty="0" err="1">
                <a:solidFill>
                  <a:schemeClr val="bg1"/>
                </a:solidFill>
              </a:rPr>
              <a:t>l’intégration</a:t>
            </a:r>
            <a:r>
              <a:rPr lang="nl-NL" dirty="0">
                <a:solidFill>
                  <a:schemeClr val="bg1"/>
                </a:solidFill>
              </a:rPr>
              <a:t> de </a:t>
            </a:r>
            <a:r>
              <a:rPr lang="nl-NL" dirty="0" err="1">
                <a:solidFill>
                  <a:schemeClr val="bg1"/>
                </a:solidFill>
              </a:rPr>
              <a:t>jeunes</a:t>
            </a:r>
            <a:r>
              <a:rPr lang="nl-NL" dirty="0">
                <a:solidFill>
                  <a:schemeClr val="bg1"/>
                </a:solidFill>
              </a:rPr>
              <a:t> </a:t>
            </a:r>
            <a:r>
              <a:rPr lang="nl-NL" dirty="0" err="1">
                <a:solidFill>
                  <a:schemeClr val="bg1"/>
                </a:solidFill>
              </a:rPr>
              <a:t>enfants</a:t>
            </a:r>
            <a:r>
              <a:rPr lang="nl-NL" dirty="0">
                <a:solidFill>
                  <a:schemeClr val="bg1"/>
                </a:solidFill>
              </a:rPr>
              <a:t> dans les </a:t>
            </a:r>
            <a:r>
              <a:rPr lang="nl-NL" dirty="0" err="1">
                <a:solidFill>
                  <a:schemeClr val="bg1"/>
                </a:solidFill>
              </a:rPr>
              <a:t>prégardiennats</a:t>
            </a:r>
            <a:r>
              <a:rPr lang="nl-NL" dirty="0">
                <a:solidFill>
                  <a:schemeClr val="bg1"/>
                </a:solidFill>
              </a:rPr>
              <a:t> de </a:t>
            </a:r>
            <a:r>
              <a:rPr lang="nl-NL" dirty="0" err="1">
                <a:solidFill>
                  <a:schemeClr val="bg1"/>
                </a:solidFill>
              </a:rPr>
              <a:t>certaines</a:t>
            </a:r>
            <a:r>
              <a:rPr lang="nl-NL" dirty="0">
                <a:solidFill>
                  <a:schemeClr val="bg1"/>
                </a:solidFill>
              </a:rPr>
              <a:t> </a:t>
            </a:r>
            <a:r>
              <a:rPr lang="nl-NL" dirty="0" err="1">
                <a:solidFill>
                  <a:schemeClr val="bg1"/>
                </a:solidFill>
              </a:rPr>
              <a:t>écoles</a:t>
            </a:r>
            <a:r>
              <a:rPr lang="nl-NL" dirty="0">
                <a:solidFill>
                  <a:schemeClr val="bg1"/>
                </a:solidFill>
              </a:rPr>
              <a:t> sans que les </a:t>
            </a:r>
            <a:r>
              <a:rPr lang="nl-NL" dirty="0" err="1">
                <a:solidFill>
                  <a:schemeClr val="bg1"/>
                </a:solidFill>
              </a:rPr>
              <a:t>mesures</a:t>
            </a:r>
            <a:r>
              <a:rPr lang="nl-NL" dirty="0">
                <a:solidFill>
                  <a:schemeClr val="bg1"/>
                </a:solidFill>
              </a:rPr>
              <a:t> </a:t>
            </a:r>
            <a:r>
              <a:rPr lang="nl-NL" dirty="0" err="1">
                <a:solidFill>
                  <a:schemeClr val="bg1"/>
                </a:solidFill>
              </a:rPr>
              <a:t>d’hygiène</a:t>
            </a:r>
            <a:r>
              <a:rPr lang="nl-NL" dirty="0">
                <a:solidFill>
                  <a:schemeClr val="bg1"/>
                </a:solidFill>
              </a:rPr>
              <a:t> </a:t>
            </a:r>
            <a:r>
              <a:rPr lang="nl-NL" dirty="0" err="1">
                <a:solidFill>
                  <a:schemeClr val="bg1"/>
                </a:solidFill>
              </a:rPr>
              <a:t>soient</a:t>
            </a:r>
            <a:r>
              <a:rPr lang="nl-NL" dirty="0">
                <a:solidFill>
                  <a:schemeClr val="bg1"/>
                </a:solidFill>
              </a:rPr>
              <a:t> </a:t>
            </a:r>
            <a:r>
              <a:rPr lang="nl-NL" dirty="0" err="1">
                <a:solidFill>
                  <a:schemeClr val="bg1"/>
                </a:solidFill>
              </a:rPr>
              <a:t>respectés</a:t>
            </a:r>
            <a:r>
              <a:rPr lang="nl-NL" dirty="0">
                <a:solidFill>
                  <a:schemeClr val="bg1"/>
                </a:solidFill>
              </a:rPr>
              <a:t> </a:t>
            </a:r>
          </a:p>
          <a:p>
            <a:r>
              <a:rPr lang="nl-NL" dirty="0">
                <a:solidFill>
                  <a:schemeClr val="bg1"/>
                </a:solidFill>
              </a:rPr>
              <a:t>(Hendrickx-</a:t>
            </a:r>
            <a:r>
              <a:rPr lang="nl-NL" dirty="0" err="1">
                <a:solidFill>
                  <a:schemeClr val="bg1"/>
                </a:solidFill>
              </a:rPr>
              <a:t>Duchaine</a:t>
            </a:r>
            <a:r>
              <a:rPr lang="nl-NL" dirty="0">
                <a:solidFill>
                  <a:schemeClr val="bg1"/>
                </a:solidFill>
              </a:rPr>
              <a:t>, 1961; </a:t>
            </a:r>
            <a:r>
              <a:rPr lang="nl-NL" dirty="0" err="1">
                <a:solidFill>
                  <a:schemeClr val="bg1"/>
                </a:solidFill>
              </a:rPr>
              <a:t>propre</a:t>
            </a:r>
            <a:r>
              <a:rPr lang="nl-NL" dirty="0">
                <a:solidFill>
                  <a:schemeClr val="bg1"/>
                </a:solidFill>
              </a:rPr>
              <a:t> </a:t>
            </a:r>
            <a:r>
              <a:rPr lang="nl-NL" dirty="0" err="1">
                <a:solidFill>
                  <a:schemeClr val="bg1"/>
                </a:solidFill>
              </a:rPr>
              <a:t>traduction</a:t>
            </a:r>
            <a:r>
              <a:rPr lang="nl-NL" dirty="0">
                <a:solidFill>
                  <a:schemeClr val="bg1"/>
                </a:solidFill>
              </a:rPr>
              <a:t>).</a:t>
            </a:r>
            <a:endParaRPr lang="nl-BE" dirty="0">
              <a:solidFill>
                <a:schemeClr val="bg1"/>
              </a:solidFill>
            </a:endParaRPr>
          </a:p>
        </p:txBody>
      </p:sp>
      <p:pic>
        <p:nvPicPr>
          <p:cNvPr id="3074" name="Picture 2">
            <a:extLst>
              <a:ext uri="{FF2B5EF4-FFF2-40B4-BE49-F238E27FC236}">
                <a16:creationId xmlns:a16="http://schemas.microsoft.com/office/drawing/2014/main" id="{854F2442-19C4-483E-8737-6F3660CEA137}"/>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72" b="3976"/>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5F3895B3-D250-BDE5-1C5F-BB577223A112}"/>
              </a:ext>
            </a:extLst>
          </p:cNvPr>
          <p:cNvSpPr txBox="1"/>
          <p:nvPr/>
        </p:nvSpPr>
        <p:spPr>
          <a:xfrm>
            <a:off x="543951" y="262162"/>
            <a:ext cx="10713054" cy="707886"/>
          </a:xfrm>
          <a:prstGeom prst="rect">
            <a:avLst/>
          </a:prstGeom>
          <a:noFill/>
        </p:spPr>
        <p:txBody>
          <a:bodyPr wrap="square" rtlCol="0">
            <a:spAutoFit/>
          </a:bodyPr>
          <a:lstStyle/>
          <a:p>
            <a:r>
              <a:rPr lang="nl-BE" sz="4000" dirty="0">
                <a:solidFill>
                  <a:schemeClr val="bg1"/>
                </a:solidFill>
                <a:latin typeface="+mj-lt"/>
              </a:rPr>
              <a:t>LA CÉSURE INSTITUTIONELLE</a:t>
            </a:r>
          </a:p>
        </p:txBody>
      </p:sp>
      <p:graphicFrame>
        <p:nvGraphicFramePr>
          <p:cNvPr id="3" name="Grafiek 2">
            <a:extLst>
              <a:ext uri="{FF2B5EF4-FFF2-40B4-BE49-F238E27FC236}">
                <a16:creationId xmlns:a16="http://schemas.microsoft.com/office/drawing/2014/main" id="{31402D25-4ABF-D818-D7C9-99EAD1F54BB1}"/>
              </a:ext>
            </a:extLst>
          </p:cNvPr>
          <p:cNvGraphicFramePr/>
          <p:nvPr>
            <p:extLst>
              <p:ext uri="{D42A27DB-BD31-4B8C-83A1-F6EECF244321}">
                <p14:modId xmlns:p14="http://schemas.microsoft.com/office/powerpoint/2010/main" val="3619935283"/>
              </p:ext>
            </p:extLst>
          </p:nvPr>
        </p:nvGraphicFramePr>
        <p:xfrm>
          <a:off x="695325" y="970048"/>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a:extLst>
              <a:ext uri="{FF2B5EF4-FFF2-40B4-BE49-F238E27FC236}">
                <a16:creationId xmlns:a16="http://schemas.microsoft.com/office/drawing/2014/main" id="{6E57B1BE-D89F-0F54-EF18-D4B950E0907D}"/>
              </a:ext>
            </a:extLst>
          </p:cNvPr>
          <p:cNvSpPr txBox="1"/>
          <p:nvPr/>
        </p:nvSpPr>
        <p:spPr>
          <a:xfrm>
            <a:off x="1532237" y="1978364"/>
            <a:ext cx="5263979" cy="584775"/>
          </a:xfrm>
          <a:prstGeom prst="rect">
            <a:avLst/>
          </a:prstGeom>
          <a:noFill/>
        </p:spPr>
        <p:txBody>
          <a:bodyPr wrap="square" rtlCol="0">
            <a:spAutoFit/>
          </a:bodyPr>
          <a:lstStyle/>
          <a:p>
            <a:r>
              <a:rPr lang="nl-BE" sz="3200" dirty="0">
                <a:latin typeface="+mj-lt"/>
              </a:rPr>
              <a:t>“L’âge pré-pédagogique”</a:t>
            </a:r>
          </a:p>
        </p:txBody>
      </p:sp>
    </p:spTree>
    <p:extLst>
      <p:ext uri="{BB962C8B-B14F-4D97-AF65-F5344CB8AC3E}">
        <p14:creationId xmlns:p14="http://schemas.microsoft.com/office/powerpoint/2010/main" val="700541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DE53B72E-8961-0642-856F-D88A5A12F79D}"/>
              </a:ext>
            </a:extLst>
          </p:cNvPr>
          <p:cNvSpPr txBox="1"/>
          <p:nvPr/>
        </p:nvSpPr>
        <p:spPr>
          <a:xfrm>
            <a:off x="543951" y="0"/>
            <a:ext cx="10713054" cy="707886"/>
          </a:xfrm>
          <a:prstGeom prst="rect">
            <a:avLst/>
          </a:prstGeom>
          <a:noFill/>
        </p:spPr>
        <p:txBody>
          <a:bodyPr wrap="square" rtlCol="0">
            <a:spAutoFit/>
          </a:bodyPr>
          <a:lstStyle/>
          <a:p>
            <a:pPr algn="r"/>
            <a:r>
              <a:rPr lang="nl-BE" sz="4000" dirty="0">
                <a:solidFill>
                  <a:schemeClr val="bg1"/>
                </a:solidFill>
                <a:latin typeface="+mj-lt"/>
              </a:rPr>
              <a:t>LA CÉSURE INSTITUTIONELLE</a:t>
            </a:r>
          </a:p>
        </p:txBody>
      </p:sp>
      <p:sp>
        <p:nvSpPr>
          <p:cNvPr id="6" name="Tekstvak 5">
            <a:extLst>
              <a:ext uri="{FF2B5EF4-FFF2-40B4-BE49-F238E27FC236}">
                <a16:creationId xmlns:a16="http://schemas.microsoft.com/office/drawing/2014/main" id="{5F3895B3-D250-BDE5-1C5F-BB577223A112}"/>
              </a:ext>
            </a:extLst>
          </p:cNvPr>
          <p:cNvSpPr txBox="1"/>
          <p:nvPr/>
        </p:nvSpPr>
        <p:spPr>
          <a:xfrm>
            <a:off x="543951" y="262162"/>
            <a:ext cx="10713054" cy="707886"/>
          </a:xfrm>
          <a:prstGeom prst="rect">
            <a:avLst/>
          </a:prstGeom>
          <a:noFill/>
        </p:spPr>
        <p:txBody>
          <a:bodyPr wrap="square" rtlCol="0">
            <a:spAutoFit/>
          </a:bodyPr>
          <a:lstStyle/>
          <a:p>
            <a:r>
              <a:rPr lang="nl-BE" sz="4000" dirty="0">
                <a:latin typeface="+mj-lt"/>
              </a:rPr>
              <a:t>LA CÉSURE INSTITUTIONELLE</a:t>
            </a:r>
          </a:p>
        </p:txBody>
      </p:sp>
      <p:pic>
        <p:nvPicPr>
          <p:cNvPr id="5" name="Afbeelding 4">
            <a:extLst>
              <a:ext uri="{FF2B5EF4-FFF2-40B4-BE49-F238E27FC236}">
                <a16:creationId xmlns:a16="http://schemas.microsoft.com/office/drawing/2014/main" id="{5A56B303-5736-8CF0-652D-3EA7DF55294D}"/>
              </a:ext>
            </a:extLst>
          </p:cNvPr>
          <p:cNvPicPr>
            <a:picLocks noChangeAspect="1"/>
          </p:cNvPicPr>
          <p:nvPr/>
        </p:nvPicPr>
        <p:blipFill>
          <a:blip r:embed="rId2"/>
          <a:stretch>
            <a:fillRect/>
          </a:stretch>
        </p:blipFill>
        <p:spPr>
          <a:xfrm>
            <a:off x="4269378" y="1366184"/>
            <a:ext cx="7744942" cy="4655204"/>
          </a:xfrm>
          <a:prstGeom prst="rect">
            <a:avLst/>
          </a:prstGeom>
        </p:spPr>
      </p:pic>
      <p:pic>
        <p:nvPicPr>
          <p:cNvPr id="9" name="Afbeelding 8">
            <a:extLst>
              <a:ext uri="{FF2B5EF4-FFF2-40B4-BE49-F238E27FC236}">
                <a16:creationId xmlns:a16="http://schemas.microsoft.com/office/drawing/2014/main" id="{611EB90E-44BB-05BF-1886-A1EE804B4123}"/>
              </a:ext>
            </a:extLst>
          </p:cNvPr>
          <p:cNvPicPr>
            <a:picLocks noChangeAspect="1"/>
          </p:cNvPicPr>
          <p:nvPr/>
        </p:nvPicPr>
        <p:blipFill>
          <a:blip r:embed="rId3"/>
          <a:stretch>
            <a:fillRect/>
          </a:stretch>
        </p:blipFill>
        <p:spPr>
          <a:xfrm>
            <a:off x="695324" y="1366185"/>
            <a:ext cx="3356589" cy="4655204"/>
          </a:xfrm>
          <a:prstGeom prst="rect">
            <a:avLst/>
          </a:prstGeom>
          <a:ln>
            <a:solidFill>
              <a:schemeClr val="tx1"/>
            </a:solidFill>
          </a:ln>
        </p:spPr>
      </p:pic>
      <p:sp>
        <p:nvSpPr>
          <p:cNvPr id="7" name="Tekstvak 6">
            <a:extLst>
              <a:ext uri="{FF2B5EF4-FFF2-40B4-BE49-F238E27FC236}">
                <a16:creationId xmlns:a16="http://schemas.microsoft.com/office/drawing/2014/main" id="{5F0DDECF-867D-1F91-D5FA-F2337D2E2402}"/>
              </a:ext>
            </a:extLst>
          </p:cNvPr>
          <p:cNvSpPr txBox="1"/>
          <p:nvPr/>
        </p:nvSpPr>
        <p:spPr>
          <a:xfrm>
            <a:off x="5038165" y="1366184"/>
            <a:ext cx="2223247" cy="461665"/>
          </a:xfrm>
          <a:prstGeom prst="rect">
            <a:avLst/>
          </a:prstGeom>
          <a:noFill/>
        </p:spPr>
        <p:txBody>
          <a:bodyPr wrap="square" rtlCol="0">
            <a:spAutoFit/>
          </a:bodyPr>
          <a:lstStyle/>
          <a:p>
            <a:r>
              <a:rPr lang="nl-BE" sz="2400" dirty="0">
                <a:latin typeface="+mj-lt"/>
              </a:rPr>
              <a:t>3-6 ans</a:t>
            </a:r>
          </a:p>
        </p:txBody>
      </p:sp>
    </p:spTree>
    <p:extLst>
      <p:ext uri="{BB962C8B-B14F-4D97-AF65-F5344CB8AC3E}">
        <p14:creationId xmlns:p14="http://schemas.microsoft.com/office/powerpoint/2010/main" val="1861629725"/>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3280</TotalTime>
  <Words>1095</Words>
  <Application>Microsoft Macintosh PowerPoint</Application>
  <PresentationFormat>Grand écran</PresentationFormat>
  <Paragraphs>170</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Calibri</vt:lpstr>
      <vt:lpstr>Calibri Light</vt:lpstr>
      <vt:lpstr>UGent Panno Text</vt:lpstr>
      <vt:lpstr>UGent Panno Text Medium</vt:lpstr>
      <vt:lpstr>Office-thema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accueil et éducation de la petite enfance et lutte contre la pauvreté</dc:title>
  <dc:creator>Microsoft Office-gebruiker</dc:creator>
  <cp:lastModifiedBy>DI VITA Laura</cp:lastModifiedBy>
  <cp:revision>132</cp:revision>
  <dcterms:created xsi:type="dcterms:W3CDTF">2016-11-04T08:37:20Z</dcterms:created>
  <dcterms:modified xsi:type="dcterms:W3CDTF">2022-05-13T12:45:01Z</dcterms:modified>
</cp:coreProperties>
</file>