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52" r:id="rId1"/>
  </p:sldMasterIdLst>
  <p:notesMasterIdLst>
    <p:notesMasterId r:id="rId26"/>
  </p:notesMasterIdLst>
  <p:sldIdLst>
    <p:sldId id="256" r:id="rId2"/>
    <p:sldId id="288" r:id="rId3"/>
    <p:sldId id="287" r:id="rId4"/>
    <p:sldId id="286" r:id="rId5"/>
    <p:sldId id="291" r:id="rId6"/>
    <p:sldId id="289" r:id="rId7"/>
    <p:sldId id="279" r:id="rId8"/>
    <p:sldId id="292" r:id="rId9"/>
    <p:sldId id="293" r:id="rId10"/>
    <p:sldId id="294" r:id="rId11"/>
    <p:sldId id="297" r:id="rId12"/>
    <p:sldId id="298" r:id="rId13"/>
    <p:sldId id="281" r:id="rId14"/>
    <p:sldId id="299" r:id="rId15"/>
    <p:sldId id="301" r:id="rId16"/>
    <p:sldId id="304" r:id="rId17"/>
    <p:sldId id="300" r:id="rId18"/>
    <p:sldId id="302" r:id="rId19"/>
    <p:sldId id="277" r:id="rId20"/>
    <p:sldId id="303" r:id="rId21"/>
    <p:sldId id="278" r:id="rId22"/>
    <p:sldId id="272" r:id="rId23"/>
    <p:sldId id="267" r:id="rId24"/>
    <p:sldId id="28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menalafac@gmail.com"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07" autoAdjust="0"/>
    <p:restoredTop sz="86446"/>
  </p:normalViewPr>
  <p:slideViewPr>
    <p:cSldViewPr snapToGrid="0">
      <p:cViewPr varScale="1">
        <p:scale>
          <a:sx n="77" d="100"/>
          <a:sy n="77" d="100"/>
        </p:scale>
        <p:origin x="192" y="648"/>
      </p:cViewPr>
      <p:guideLst>
        <p:guide orient="horz" pos="2160"/>
        <p:guide pos="2880"/>
      </p:guideLst>
    </p:cSldViewPr>
  </p:slideViewPr>
  <p:outlineViewPr>
    <p:cViewPr>
      <p:scale>
        <a:sx n="33" d="100"/>
        <a:sy n="33" d="100"/>
      </p:scale>
      <p:origin x="0" y="-1422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902435-812B-1D41-9C5B-D558FF26EDA4}" type="datetimeFigureOut">
              <a:rPr lang="fr-FR" smtClean="0"/>
              <a:t>13/05/2022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5129EA-1524-B944-B638-795AFF9CB01E}" type="slidenum">
              <a:rPr lang="fr-FR" smtClean="0"/>
              <a:t>‹N°›</a:t>
            </a:fld>
            <a:endParaRPr lang="fr-FR"/>
          </a:p>
        </p:txBody>
      </p:sp>
    </p:spTree>
    <p:extLst>
      <p:ext uri="{BB962C8B-B14F-4D97-AF65-F5344CB8AC3E}">
        <p14:creationId xmlns:p14="http://schemas.microsoft.com/office/powerpoint/2010/main" val="190899806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Partager les résultats d’une recherche menée dans une ville de Seine St Denis</a:t>
            </a:r>
          </a:p>
          <a:p>
            <a:r>
              <a:rPr lang="fr-FR" dirty="0"/>
              <a:t>Ces résultats permettent d’appréhender la manière dont les autorités locales organisent l’offre et peuvent apporter des pistes de réflexion à la question de l’accessibilité - des « besoins non exprimés »</a:t>
            </a:r>
          </a:p>
          <a:p>
            <a:endParaRPr lang="fr-FR" dirty="0"/>
          </a:p>
          <a:p>
            <a:r>
              <a:rPr lang="fr-FR" dirty="0"/>
              <a:t>Etude réalisée par Pascale Garnier, Carmen Sanchez, Valérie Viné Vallin et moi-même.</a:t>
            </a:r>
          </a:p>
          <a:p>
            <a:endParaRPr lang="fr-FR" dirty="0"/>
          </a:p>
          <a:p>
            <a:r>
              <a:rPr lang="fr-FR" dirty="0"/>
              <a:t>Nécessairement faire des raccourcis…</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1</a:t>
            </a:fld>
            <a:endParaRPr lang="fr-FR"/>
          </a:p>
        </p:txBody>
      </p:sp>
    </p:spTree>
    <p:extLst>
      <p:ext uri="{BB962C8B-B14F-4D97-AF65-F5344CB8AC3E}">
        <p14:creationId xmlns:p14="http://schemas.microsoft.com/office/powerpoint/2010/main" val="2470966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AM :  coût (non </a:t>
            </a:r>
            <a:r>
              <a:rPr lang="fr-FR" dirty="0" err="1"/>
              <a:t>redistributif</a:t>
            </a:r>
            <a:r>
              <a:rPr lang="fr-FR" dirty="0"/>
              <a:t>) et pouvoir se projeter en temps qu’employeur, avec les démarches administratives que cela suppose…</a:t>
            </a:r>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11</a:t>
            </a:fld>
            <a:endParaRPr lang="fr-FR"/>
          </a:p>
        </p:txBody>
      </p:sp>
    </p:spTree>
    <p:extLst>
      <p:ext uri="{BB962C8B-B14F-4D97-AF65-F5344CB8AC3E}">
        <p14:creationId xmlns:p14="http://schemas.microsoft.com/office/powerpoint/2010/main" val="700101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Structure d’éco sociale et solidaire : SCOP</a:t>
            </a:r>
          </a:p>
          <a:p>
            <a:endParaRPr lang="fr-FR" dirty="0"/>
          </a:p>
          <a:p>
            <a:r>
              <a:rPr lang="fr-FR" dirty="0"/>
              <a:t>Des familles disent oui (pour faire plaisir ?) mais ne viennent pas</a:t>
            </a:r>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13</a:t>
            </a:fld>
            <a:endParaRPr lang="fr-FR"/>
          </a:p>
        </p:txBody>
      </p:sp>
    </p:spTree>
    <p:extLst>
      <p:ext uri="{BB962C8B-B14F-4D97-AF65-F5344CB8AC3E}">
        <p14:creationId xmlns:p14="http://schemas.microsoft.com/office/powerpoint/2010/main" val="24188020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17</a:t>
            </a:fld>
            <a:endParaRPr lang="fr-FR"/>
          </a:p>
        </p:txBody>
      </p:sp>
    </p:spTree>
    <p:extLst>
      <p:ext uri="{BB962C8B-B14F-4D97-AF65-F5344CB8AC3E}">
        <p14:creationId xmlns:p14="http://schemas.microsoft.com/office/powerpoint/2010/main" val="38609206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latin typeface="Garamond" panose="02020404030301010803" pitchFamily="18" charset="0"/>
                <a:ea typeface="Times New Roman" panose="02020603050405020304" pitchFamily="18" charset="0"/>
                <a:cs typeface="Times New Roman" panose="02020603050405020304" pitchFamily="18" charset="0"/>
              </a:rPr>
              <a:t>Enjeu majeur : car c’est à cette 1</a:t>
            </a:r>
            <a:r>
              <a:rPr lang="fr-FR" baseline="30000" dirty="0">
                <a:latin typeface="Garamond" panose="02020404030301010803" pitchFamily="18" charset="0"/>
                <a:ea typeface="Times New Roman" panose="02020603050405020304" pitchFamily="18" charset="0"/>
                <a:cs typeface="Times New Roman" panose="02020603050405020304" pitchFamily="18" charset="0"/>
              </a:rPr>
              <a:t>ère</a:t>
            </a:r>
            <a:r>
              <a:rPr lang="fr-FR" dirty="0">
                <a:latin typeface="Garamond" panose="02020404030301010803" pitchFamily="18" charset="0"/>
                <a:ea typeface="Times New Roman" panose="02020603050405020304" pitchFamily="18" charset="0"/>
                <a:cs typeface="Times New Roman" panose="02020603050405020304" pitchFamily="18" charset="0"/>
              </a:rPr>
              <a:t> étape que les familles les plus vulnérables renoncent</a:t>
            </a:r>
          </a:p>
          <a:p>
            <a:r>
              <a:rPr lang="fr-FR" dirty="0">
                <a:latin typeface="Garamond" panose="02020404030301010803" pitchFamily="18" charset="0"/>
                <a:ea typeface="Times New Roman" panose="02020603050405020304" pitchFamily="18" charset="0"/>
                <a:cs typeface="Times New Roman" panose="02020603050405020304" pitchFamily="18" charset="0"/>
              </a:rPr>
              <a:t>Enjeu majeur : car implicite de demande légitime/illégitime par les agents administratifs et les mères elles-mêmes</a:t>
            </a:r>
          </a:p>
          <a:p>
            <a:endParaRPr lang="fr-FR" dirty="0">
              <a:latin typeface="Garamond" panose="02020404030301010803" pitchFamily="18" charset="0"/>
              <a:ea typeface="Times New Roman" panose="02020603050405020304" pitchFamily="18" charset="0"/>
              <a:cs typeface="Times New Roman" panose="02020603050405020304" pitchFamily="18" charset="0"/>
            </a:endParaRPr>
          </a:p>
          <a:p>
            <a:r>
              <a:rPr lang="fr-FR" dirty="0">
                <a:latin typeface="Garamond" panose="02020404030301010803" pitchFamily="18" charset="0"/>
                <a:ea typeface="Times New Roman" panose="02020603050405020304" pitchFamily="18" charset="0"/>
                <a:cs typeface="Times New Roman" panose="02020603050405020304" pitchFamily="18" charset="0"/>
              </a:rPr>
              <a:t>Comprendre l’offre entre « modes d’accueil » (très diversifiées : crèche </a:t>
            </a:r>
            <a:r>
              <a:rPr lang="fr-FR" dirty="0" err="1">
                <a:latin typeface="Garamond" panose="02020404030301010803" pitchFamily="18" charset="0"/>
                <a:ea typeface="Times New Roman" panose="02020603050405020304" pitchFamily="18" charset="0"/>
                <a:cs typeface="Times New Roman" panose="02020603050405020304" pitchFamily="18" charset="0"/>
              </a:rPr>
              <a:t>co</a:t>
            </a:r>
            <a:r>
              <a:rPr lang="fr-FR" dirty="0">
                <a:latin typeface="Garamond" panose="02020404030301010803" pitchFamily="18" charset="0"/>
                <a:ea typeface="Times New Roman" panose="02020603050405020304" pitchFamily="18" charset="0"/>
                <a:cs typeface="Times New Roman" panose="02020603050405020304" pitchFamily="18" charset="0"/>
              </a:rPr>
              <a:t>, crèche fa, HJ HG…) et « lieux d’accueil » (LAEP,…)</a:t>
            </a:r>
          </a:p>
          <a:p>
            <a:endParaRPr lang="fr-FR" dirty="0">
              <a:latin typeface="Garamond" panose="02020404030301010803" pitchFamily="18" charset="0"/>
              <a:cs typeface="Times New Roman" panose="02020603050405020304" pitchFamily="18" charset="0"/>
            </a:endParaRPr>
          </a:p>
          <a:p>
            <a:r>
              <a:rPr lang="fr-FR" dirty="0">
                <a:latin typeface="Garamond" panose="02020404030301010803" pitchFamily="18" charset="0"/>
                <a:cs typeface="Times New Roman" panose="02020603050405020304" pitchFamily="18" charset="0"/>
              </a:rPr>
              <a:t>MPE : ne permet pas une lisibilité des formules d’accueil</a:t>
            </a:r>
          </a:p>
          <a:p>
            <a:r>
              <a:rPr lang="fr-FR" dirty="0">
                <a:latin typeface="Garamond" panose="02020404030301010803" pitchFamily="18" charset="0"/>
                <a:cs typeface="Times New Roman" panose="02020603050405020304" pitchFamily="18" charset="0"/>
              </a:rPr>
              <a:t>En fonction des supports, temps partiel formulé en heures ou en jours</a:t>
            </a:r>
          </a:p>
          <a:p>
            <a:endParaRPr lang="fr-FR" dirty="0">
              <a:latin typeface="Garamond" panose="02020404030301010803" pitchFamily="18" charset="0"/>
              <a:cs typeface="Times New Roman" panose="02020603050405020304" pitchFamily="18" charset="0"/>
            </a:endParaRPr>
          </a:p>
          <a:p>
            <a:r>
              <a:rPr lang="fr-FR" dirty="0">
                <a:latin typeface="Garamond" panose="02020404030301010803" pitchFamily="18" charset="0"/>
                <a:cs typeface="Times New Roman" panose="02020603050405020304" pitchFamily="18" charset="0"/>
              </a:rPr>
              <a:t>Inclure les autres acteurs (associatifs et privés) dans les temps d’information (accueil individuel et </a:t>
            </a:r>
            <a:r>
              <a:rPr lang="fr-FR" dirty="0" err="1">
                <a:latin typeface="Garamond" panose="02020404030301010803" pitchFamily="18" charset="0"/>
                <a:cs typeface="Times New Roman" panose="02020603050405020304" pitchFamily="18" charset="0"/>
              </a:rPr>
              <a:t>co</a:t>
            </a:r>
            <a:r>
              <a:rPr lang="fr-FR" dirty="0">
                <a:latin typeface="Garamond" panose="02020404030301010803" pitchFamily="18" charset="0"/>
                <a:cs typeface="Times New Roman" panose="02020603050405020304" pitchFamily="18" charset="0"/>
              </a:rPr>
              <a:t>)</a:t>
            </a:r>
          </a:p>
          <a:p>
            <a:endParaRPr lang="fr-FR" dirty="0">
              <a:latin typeface="Garamond" panose="02020404030301010803" pitchFamily="18" charset="0"/>
              <a:cs typeface="Times New Roman" panose="02020603050405020304" pitchFamily="18" charset="0"/>
            </a:endParaRPr>
          </a:p>
          <a:p>
            <a:r>
              <a:rPr lang="fr-FR" dirty="0">
                <a:latin typeface="Garamond" panose="02020404030301010803" pitchFamily="18" charset="0"/>
                <a:cs typeface="Times New Roman" panose="02020603050405020304" pitchFamily="18" charset="0"/>
              </a:rPr>
              <a:t>Taux de désistement suite la CAMA : 25 % : la famille mieux informée, on peut supposer que la demande – et sa réponse - seront plus ajustées au besoin</a:t>
            </a:r>
          </a:p>
          <a:p>
            <a:endParaRPr lang="fr-FR" dirty="0">
              <a:latin typeface="Garamond" panose="02020404030301010803" pitchFamily="18" charset="0"/>
              <a:cs typeface="Times New Roman" panose="02020603050405020304" pitchFamily="18" charset="0"/>
            </a:endParaRPr>
          </a:p>
          <a:p>
            <a:r>
              <a:rPr lang="fr-FR" dirty="0"/>
              <a:t>un projet de dématérialisation des procédures de pré-inscription (E DPE), s’il s’inscrit bien dans le contexte de notre société, en facilitant les démarches des familles, pourra rester concomitant à la possibilité d’une démarche d’inscription en présentiel, afin de ne pas pénaliser les familles socialement fragiles et éloignées des outils numériques ou ne maîtrisant pas leur usage.</a:t>
            </a:r>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19</a:t>
            </a:fld>
            <a:endParaRPr lang="fr-FR"/>
          </a:p>
        </p:txBody>
      </p:sp>
    </p:spTree>
    <p:extLst>
      <p:ext uri="{BB962C8B-B14F-4D97-AF65-F5344CB8AC3E}">
        <p14:creationId xmlns:p14="http://schemas.microsoft.com/office/powerpoint/2010/main" val="288981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Les modalités d’inscriptions en MPE montrent une déperdition des familles (21%) qui ont fait une première démarche d’inscription : s’agit-il des familles les plus précaires qui ont besoin d’un accueil à temps partiel ? L’hypothèse peut être faite qu’il s’agit là des familles plus éloignées des fonctionnements institutionnels, qui entrent ainsi dans ce phénomène de non-recours dont l’épaisseur est difficile à mesurer.</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Dans ce temps, fragile pour ces familles, une vigilance toute particulière devrait être engagée vis-à-vis de cette première étape de la démarche de pré-inscription et de ces temps d’accueil « au guichet », où peuvent s’opérer, à l’insu des protagonistes, des rapports de domination, mais où se révèle aussi le « coup d’œil sociologique » (Dubois, 2018) des guichetiers, qui s’ajustent aux caractéristiques des personnes reçues.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Ne pas se rendre « au guichet » est alors une forme de résistance ou d’évitement d’un sentiment de gêne ou d’illégitimité de la demande.</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Cette vigilance s’adresse tant qu’en direction des formalités strictement administratives, qui peuvent faire renoncer à la finalisation d’une demande, tellement des familles peuvent être confrontées à de multiples démarches et rendues hostiles à la bureaucratisation, qu’au contexte familial du projet de demande de place d’accueil.</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(Les travaux de Dubois (2008), analysent les usages des services publics, tant du côté des guichetiers, de la gestion de la demande, que des usagers. Si le terrain d’enquête se situe au sein de CAF, ce travail n’en contient pas moins une portée plus générale).</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Dans l’enquête menée par l’AMF auprès de collectivités territoriales, le critère d’ancienneté est classé en 5e position des pratiques, la situation de handicap étant le premier des critères retenus par les villes (p. 24). Or,, l’on sait que ce critère de l’ancienneté favorise les familles les mieux insérées socialement, composées de parents </a:t>
            </a:r>
            <a:r>
              <a:rPr lang="fr-FR" sz="1200" kern="1200" dirty="0" err="1">
                <a:solidFill>
                  <a:schemeClr val="tx1"/>
                </a:solidFill>
                <a:effectLst/>
                <a:latin typeface="+mn-lt"/>
                <a:ea typeface="+mn-ea"/>
                <a:cs typeface="+mn-cs"/>
              </a:rPr>
              <a:t>bi-actifs</a:t>
            </a:r>
            <a:r>
              <a:rPr lang="fr-FR" sz="1200" kern="1200" dirty="0">
                <a:solidFill>
                  <a:schemeClr val="tx1"/>
                </a:solidFill>
                <a:effectLst/>
                <a:latin typeface="+mn-lt"/>
                <a:ea typeface="+mn-ea"/>
                <a:cs typeface="+mn-cs"/>
              </a:rPr>
              <a:t> et génère une moindre mixité sociale des EAJE. </a:t>
            </a:r>
          </a:p>
          <a:p>
            <a:r>
              <a:rPr lang="fr-FR" sz="1200" kern="1200" dirty="0">
                <a:solidFill>
                  <a:schemeClr val="tx1"/>
                </a:solidFill>
                <a:effectLst/>
                <a:latin typeface="+mn-lt"/>
                <a:ea typeface="+mn-ea"/>
                <a:cs typeface="+mn-cs"/>
              </a:rPr>
              <a:t>Le </a:t>
            </a:r>
            <a:r>
              <a:rPr lang="fr-FR" sz="1200" i="1" kern="1200" dirty="0">
                <a:solidFill>
                  <a:schemeClr val="tx1"/>
                </a:solidFill>
                <a:effectLst/>
                <a:latin typeface="+mn-lt"/>
                <a:ea typeface="+mn-ea"/>
                <a:cs typeface="+mn-cs"/>
              </a:rPr>
              <a:t>Vade-mecum </a:t>
            </a:r>
            <a:r>
              <a:rPr lang="fr-FR" sz="800" i="1" dirty="0"/>
              <a:t>Attribution des places en crèche</a:t>
            </a:r>
            <a:r>
              <a:rPr lang="fr-FR" sz="800" dirty="0"/>
              <a:t> (2018) diffusé par l’AMF, a produit une grille de critères d’attribution (p. 17-18) pour hiérarchiser les demandes autrement que par leur ordre d’arrivée.</a:t>
            </a:r>
            <a:endParaRPr lang="fr-FR" sz="12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Délai de réponse trop longs participent des désistements importants (25 %) : raccourcir les délais permet aux familles de mieux s’organiser, génère moins de pression ou de stress pour elles…</a:t>
            </a:r>
            <a:endParaRPr lang="fr-FR" dirty="0"/>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20</a:t>
            </a:fld>
            <a:endParaRPr lang="fr-FR"/>
          </a:p>
        </p:txBody>
      </p:sp>
    </p:spTree>
    <p:extLst>
      <p:ext uri="{BB962C8B-B14F-4D97-AF65-F5344CB8AC3E}">
        <p14:creationId xmlns:p14="http://schemas.microsoft.com/office/powerpoint/2010/main" val="27901583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L’accueil occasionnel existe bien comme possibilité donnée au moment de l’inscription en Mairie. Cet accueil se fait sans contrat, en fonction des disponibilités de la MPE, et non en fonction de la demande de la famille (choix précis d’une journée). Fonctionnant au coup par coup, il renvoie, aux yeux des professionnelles, à une modalité d’« enfant bouche-trou » (E FG): c’est une forme d’accueil utilisée pour optimiser les taux d’occupation et la rentabilité des EAJE. Face à la pression des CAF sur les taux d’occupation (cf. supra), les admissions d’enfants à temps partiel représentent bien une variable d’ajustement comptable.</a:t>
            </a:r>
            <a:endParaRPr lang="fr-FR" dirty="0"/>
          </a:p>
          <a:p>
            <a:endParaRPr lang="fr-FR" dirty="0"/>
          </a:p>
          <a:p>
            <a:r>
              <a:rPr lang="fr-FR" sz="1200" kern="1200" dirty="0">
                <a:solidFill>
                  <a:schemeClr val="tx1"/>
                </a:solidFill>
                <a:effectLst/>
                <a:latin typeface="+mn-lt"/>
                <a:ea typeface="+mn-ea"/>
                <a:cs typeface="+mn-cs"/>
              </a:rPr>
              <a:t>les valeurs personnelles et les représentations du métier se retrouvent en tension avec les représentations de la prescription du travail</a:t>
            </a:r>
            <a:r>
              <a:rPr lang="fr-FR" dirty="0">
                <a:effectLst/>
              </a:rPr>
              <a:t> </a:t>
            </a:r>
          </a:p>
          <a:p>
            <a:endParaRPr lang="fr-FR" dirty="0">
              <a:effectLst/>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 </a:t>
            </a:r>
            <a:r>
              <a:rPr lang="fr-FR" sz="1200" i="1" kern="1200" dirty="0">
                <a:solidFill>
                  <a:schemeClr val="tx1"/>
                </a:solidFill>
                <a:effectLst/>
                <a:latin typeface="+mn-lt"/>
                <a:ea typeface="+mn-ea"/>
                <a:cs typeface="+mn-cs"/>
              </a:rPr>
              <a:t>Entre les enfants à temps plein, ceux à temps partiel sur le lundi, le mardi, le mercredi (…) et les enfants en accueil occasionnel, c’est un vrai </a:t>
            </a:r>
            <a:r>
              <a:rPr lang="fr-FR" sz="1200" i="1" kern="1200" dirty="0" err="1">
                <a:solidFill>
                  <a:schemeClr val="tx1"/>
                </a:solidFill>
                <a:effectLst/>
                <a:latin typeface="+mn-lt"/>
                <a:ea typeface="+mn-ea"/>
                <a:cs typeface="+mn-cs"/>
              </a:rPr>
              <a:t>mic-mac</a:t>
            </a:r>
            <a:r>
              <a:rPr lang="fr-FR" sz="1200" i="1" kern="1200" dirty="0">
                <a:solidFill>
                  <a:schemeClr val="tx1"/>
                </a:solidFill>
                <a:effectLst/>
                <a:latin typeface="+mn-lt"/>
                <a:ea typeface="+mn-ea"/>
                <a:cs typeface="+mn-cs"/>
              </a:rPr>
              <a:t> pour les plannings, ça rentre, ça rentre pas, on y passe beaucoup de temps</a:t>
            </a:r>
            <a:r>
              <a:rPr lang="fr-FR" sz="1200" kern="1200" dirty="0">
                <a:solidFill>
                  <a:schemeClr val="tx1"/>
                </a:solidFill>
                <a:effectLst/>
                <a:latin typeface="+mn-lt"/>
                <a:ea typeface="+mn-ea"/>
                <a:cs typeface="+mn-cs"/>
              </a:rPr>
              <a:t>… » (E FG). Mais c’est bien la </a:t>
            </a:r>
            <a:r>
              <a:rPr lang="fr-FR" sz="1200" b="1" kern="1200" dirty="0">
                <a:solidFill>
                  <a:schemeClr val="tx1"/>
                </a:solidFill>
                <a:effectLst/>
                <a:latin typeface="+mn-lt"/>
                <a:ea typeface="+mn-ea"/>
                <a:cs typeface="+mn-cs"/>
              </a:rPr>
              <a:t>qualité de l’accueil qui est posée comme enjeu</a:t>
            </a:r>
            <a:r>
              <a:rPr lang="fr-FR" sz="1200" kern="1200" dirty="0">
                <a:solidFill>
                  <a:schemeClr val="tx1"/>
                </a:solidFill>
                <a:effectLst/>
                <a:latin typeface="+mn-lt"/>
                <a:ea typeface="+mn-ea"/>
                <a:cs typeface="+mn-cs"/>
              </a:rPr>
              <a:t> : « </a:t>
            </a:r>
            <a:r>
              <a:rPr lang="fr-FR" sz="1200" i="1" kern="1200" dirty="0">
                <a:solidFill>
                  <a:schemeClr val="tx1"/>
                </a:solidFill>
                <a:effectLst/>
                <a:latin typeface="+mn-lt"/>
                <a:ea typeface="+mn-ea"/>
                <a:cs typeface="+mn-cs"/>
              </a:rPr>
              <a:t>Pour l’équipe, un groupe d’enfants qui n’est jamais le même, c’est compliqué, c’est un autre travail ; chaque semaine 10 enfants nouveaux, c’est différent en termes d’investissement, de positionnement, etc. Pour les professionnels, c’est une perte de qualité de travail </a:t>
            </a:r>
            <a:r>
              <a:rPr lang="fr-FR" sz="1200" kern="1200" dirty="0">
                <a:solidFill>
                  <a:schemeClr val="tx1"/>
                </a:solidFill>
                <a:effectLst/>
                <a:latin typeface="+mn-lt"/>
                <a:ea typeface="+mn-ea"/>
                <a:cs typeface="+mn-cs"/>
              </a:rPr>
              <a:t>» (E FG). Ce constat se retrouve dans l’analyse de </a:t>
            </a:r>
            <a:r>
              <a:rPr lang="fr-FR" sz="1200" kern="1200" dirty="0" err="1">
                <a:solidFill>
                  <a:schemeClr val="tx1"/>
                </a:solidFill>
                <a:effectLst/>
                <a:latin typeface="+mn-lt"/>
                <a:ea typeface="+mn-ea"/>
                <a:cs typeface="+mn-cs"/>
              </a:rPr>
              <a:t>Hurtig</a:t>
            </a:r>
            <a:r>
              <a:rPr lang="fr-FR" sz="1200" kern="1200" dirty="0">
                <a:solidFill>
                  <a:schemeClr val="tx1"/>
                </a:solidFill>
                <a:effectLst/>
                <a:latin typeface="+mn-lt"/>
                <a:ea typeface="+mn-ea"/>
                <a:cs typeface="+mn-cs"/>
              </a:rPr>
              <a:t> : « dans un mode de fonctionnement morcelé où les enfants arrivent et repartent à chaque instant de la journée, s’observent couramment des manques de repères pour les enfants et une grande discontinuité dans la vie du groupe » (2019, p. 81).</a:t>
            </a:r>
          </a:p>
          <a:p>
            <a:endParaRPr lang="fr-FR" dirty="0">
              <a:effectLst/>
            </a:endParaRPr>
          </a:p>
          <a:p>
            <a:endParaRPr lang="fr-FR" dirty="0"/>
          </a:p>
          <a:p>
            <a:endParaRPr lang="fr-FR" dirty="0"/>
          </a:p>
          <a:p>
            <a:r>
              <a:rPr lang="fr-FR" dirty="0"/>
              <a:t>MPE : Maisons petite enfance</a:t>
            </a:r>
          </a:p>
          <a:p>
            <a:r>
              <a:rPr lang="fr-FR" dirty="0"/>
              <a:t>MP: Maisons des parents</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21</a:t>
            </a:fld>
            <a:endParaRPr lang="fr-FR"/>
          </a:p>
        </p:txBody>
      </p:sp>
    </p:spTree>
    <p:extLst>
      <p:ext uri="{BB962C8B-B14F-4D97-AF65-F5344CB8AC3E}">
        <p14:creationId xmlns:p14="http://schemas.microsoft.com/office/powerpoint/2010/main" val="2120030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crèche familiale : celles-ci représentent un compromis entre accueil collectif et individuel, qui rassure les familles. Elles permettent, pour les parents les moins favorisés, ou en situation précaire, de pouvoir accéder à un accueil chez une assistante maternelle, à un coût identique à celui d’une crèche et de ne pas être tenu d’être en position d’employeur. </a:t>
            </a:r>
          </a:p>
          <a:p>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Faciliter les transitions avec l’école maternelle, en lien avec les professionnels Petite enfance, notamment envisager les dispositifs ou classes-passerelles qui permettent d’accueillir des enfants de 2-3 ans dans des conditions favorables et de travailler les liens avec les familles (Garnier, </a:t>
            </a:r>
            <a:r>
              <a:rPr lang="fr-FR" sz="1200" kern="1200" dirty="0" err="1">
                <a:solidFill>
                  <a:schemeClr val="tx1"/>
                </a:solidFill>
                <a:effectLst/>
                <a:latin typeface="+mn-lt"/>
                <a:ea typeface="+mn-ea"/>
                <a:cs typeface="+mn-cs"/>
              </a:rPr>
              <a:t>Rayna</a:t>
            </a:r>
            <a:r>
              <a:rPr lang="fr-FR" sz="1200" kern="1200" dirty="0">
                <a:solidFill>
                  <a:schemeClr val="tx1"/>
                </a:solidFill>
                <a:effectLst/>
                <a:latin typeface="+mn-lt"/>
                <a:ea typeface="+mn-ea"/>
                <a:cs typeface="+mn-cs"/>
              </a:rPr>
              <a:t>, 2017). Ces dispositifs ou classes passerelles présentent davantage de souplesse et de progressivité de l’adaptation des tout-petits au milieu scolaire que les classes de TPS classiques (9 classes de TPS réparties sur les écoles de la ville).</a:t>
            </a:r>
          </a:p>
          <a:p>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22</a:t>
            </a:fld>
            <a:endParaRPr lang="fr-FR"/>
          </a:p>
        </p:txBody>
      </p:sp>
    </p:spTree>
    <p:extLst>
      <p:ext uri="{BB962C8B-B14F-4D97-AF65-F5344CB8AC3E}">
        <p14:creationId xmlns:p14="http://schemas.microsoft.com/office/powerpoint/2010/main" val="4951168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rPr>
              <a:t>Le fonds publics et territoires (FPT) créé en 2014. Géré par les CAF, il permet une aide à l’investissement ou au fonctionnement des EAJE qui répondent à des besoins spécifiques (accueil atypique, accueil de familles vulnérables, accueil d’enfants en situation de handicap). Son montant est décidé localement par les CAF.</a:t>
            </a:r>
            <a:r>
              <a:rPr lang="fr-FR" sz="1200" kern="1200" dirty="0">
                <a:solidFill>
                  <a:schemeClr val="tx1"/>
                </a:solidFill>
                <a:effectLst/>
                <a:latin typeface="+mn-lt"/>
                <a:ea typeface="+mn-ea"/>
                <a:cs typeface="+mn-cs"/>
              </a:rPr>
              <a:t> </a:t>
            </a:r>
            <a:endParaRPr lang="fr-FR" sz="1200"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200"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crèches AVIP ont été créées en mai 2016 à destination des quartiers défavorisés,</a:t>
            </a:r>
            <a:r>
              <a:rPr lang="fr-FR" dirty="0">
                <a:effectLst/>
              </a:rPr>
              <a:t> </a:t>
            </a:r>
            <a:r>
              <a:rPr lang="fr-FR" sz="1200" kern="1200" dirty="0">
                <a:solidFill>
                  <a:schemeClr val="tx1"/>
                </a:solidFill>
                <a:effectLst/>
                <a:latin typeface="+mn-lt"/>
                <a:ea typeface="+mn-ea"/>
                <a:cs typeface="+mn-cs"/>
              </a:rPr>
              <a:t>par un accord et une charte tripartite signés par les Ministres chargées des affaires sociales, de la famille et du travail, la CNAF et Pôle emploi. Leur objectif est de permettre un retour à l’emploi ou à la formation des parents. Pour obtenir le label Crèche AVIP, le gestionnaire s’engage à accueillir au minimum 30% d’enfants de moins de trois ans dont les parents sont demandeurs d’emploi et engagés dans une recherche d’emploi active ou de formation. Dans ce cadre, les familles monoparentales font l’objet d’une attention prioritaire. La place d’accueil de l’enfant est liée à un accompagnement du parent vers l’emploi par Pôle Emploi ou par la mission locale. La crèche s’engage à offrir un accueil d’au moins trois jours par semaine.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Mobilisation et coordination </a:t>
            </a:r>
            <a:r>
              <a:rPr lang="fr-FR" sz="1200" kern="1200" dirty="0" err="1">
                <a:solidFill>
                  <a:schemeClr val="tx1"/>
                </a:solidFill>
                <a:effectLst/>
                <a:latin typeface="+mn-lt"/>
                <a:ea typeface="+mn-ea"/>
                <a:cs typeface="+mn-cs"/>
              </a:rPr>
              <a:t>ens</a:t>
            </a:r>
            <a:r>
              <a:rPr lang="fr-FR" sz="1200" kern="1200" dirty="0">
                <a:solidFill>
                  <a:schemeClr val="tx1"/>
                </a:solidFill>
                <a:effectLst/>
                <a:latin typeface="+mn-lt"/>
                <a:ea typeface="+mn-ea"/>
                <a:cs typeface="+mn-cs"/>
              </a:rPr>
              <a:t> partenaires peut être difficiles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fr-FR" sz="1200" b="1" kern="1200" dirty="0">
                <a:solidFill>
                  <a:schemeClr val="tx1"/>
                </a:solidFill>
                <a:effectLst/>
                <a:latin typeface="+mn-lt"/>
                <a:ea typeface="+mn-ea"/>
                <a:cs typeface="+mn-cs"/>
              </a:rPr>
              <a:t>Fais-moi une place</a:t>
            </a:r>
            <a:r>
              <a:rPr lang="fr-FR" sz="1200" kern="1200" dirty="0">
                <a:solidFill>
                  <a:schemeClr val="tx1"/>
                </a:solidFill>
                <a:effectLst/>
                <a:latin typeface="+mn-lt"/>
                <a:ea typeface="+mn-ea"/>
                <a:cs typeface="+mn-cs"/>
              </a:rPr>
              <a:t> » (FMUP), a été lancé en mai 2018. Ce dispositif, réinscrit dans le schéma départemental de la petite enfance et de la parentalité (SAINT DENISPEP) 2020-2024 de Seine-Saint Denis, se déploie en direction d’un accueil occasionnel sur le territoire de Plaine Commune, dont fait partie la ville de Saint Denis. Il s’agit de la mise en place d’une plateforme de recensement des places dans les EAJE et chez les assistantes maternelles volontaires qui peuvent être mobilisées, afin de répondre aux besoins d’accueil en urgence des parents, en situation d’insertion sociale ou professionnelle ou face à un accident de santé. L’idée est de centraliser l’offre et la demande et de permettre au parent en situation d’insertion ou traversant un événement inattendu, de bénéficier d’une place d’accueil. Un accompagnement est ensuite proposé pour éventuellement pérenniser l’accueil de l’enfant.</a:t>
            </a:r>
            <a:r>
              <a:rPr lang="fr-FR" dirty="0">
                <a:effectLst/>
              </a:rPr>
              <a:t>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fr-FR" dirty="0">
              <a:effectLst/>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fr-FR" sz="1200" b="1" kern="1200" dirty="0">
                <a:solidFill>
                  <a:schemeClr val="tx1"/>
                </a:solidFill>
                <a:effectLst/>
                <a:latin typeface="+mn-lt"/>
                <a:ea typeface="+mn-ea"/>
                <a:cs typeface="+mn-cs"/>
              </a:rPr>
              <a:t>Le site internet </a:t>
            </a:r>
            <a:r>
              <a:rPr lang="fr-FR" sz="1200" b="1" kern="1200" dirty="0" err="1">
                <a:solidFill>
                  <a:schemeClr val="tx1"/>
                </a:solidFill>
                <a:effectLst/>
                <a:latin typeface="+mn-lt"/>
                <a:ea typeface="+mn-ea"/>
                <a:cs typeface="+mn-cs"/>
              </a:rPr>
              <a:t>macigogne.fr</a:t>
            </a:r>
            <a:r>
              <a:rPr lang="fr-FR" sz="1200" kern="1200" dirty="0">
                <a:solidFill>
                  <a:schemeClr val="tx1"/>
                </a:solidFill>
                <a:effectLst/>
                <a:latin typeface="+mn-lt"/>
                <a:ea typeface="+mn-ea"/>
                <a:cs typeface="+mn-cs"/>
              </a:rPr>
              <a:t> a été développé par Pôle emploi en partenariat avec la CNAF. Il permet aux parents demandeurs d’emploi de localiser des places d’accueil occasionnelles vacantes et d’effectuer une demande de réservation en ligne auprès de l’EAJE. Du côté des gestionnaires, le site permet d’optimiser le fonctionnement des EAJE sur des créneaux vacants.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L’activation </a:t>
            </a:r>
            <a:r>
              <a:rPr lang="fr-FR" sz="1200" b="1" kern="1200" dirty="0">
                <a:solidFill>
                  <a:schemeClr val="tx1"/>
                </a:solidFill>
                <a:effectLst/>
                <a:latin typeface="+mn-lt"/>
                <a:ea typeface="+mn-ea"/>
                <a:cs typeface="+mn-cs"/>
              </a:rPr>
              <a:t>des bonus financiers</a:t>
            </a:r>
            <a:r>
              <a:rPr lang="fr-FR" sz="1200" kern="1200" dirty="0">
                <a:solidFill>
                  <a:schemeClr val="tx1"/>
                </a:solidFill>
                <a:effectLst/>
                <a:latin typeface="+mn-lt"/>
                <a:ea typeface="+mn-ea"/>
                <a:cs typeface="+mn-cs"/>
              </a:rPr>
              <a:t> dans le cadre de la COG CNAF/État pour la période 2018–2022 prévoit l’octroi de bonus financiers aux gestionnaires d’EAJE : « bonus handicap » pour favoriser l’accueil des enfants en situation de handicap ; « bonus mixité » pour favoriser la mixité sociale ; « bonus territoire » pour favoriser l’ouverture de places dans les quartiers prioritaires. Le bonus mixité réactive en fait la réglementation déjà existante, qui prévoit un taux minimum de 10 % d’enfants en situation de pauvreté dans les EAJE.</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fr-FR" sz="1200"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lang="fr-FR" sz="1200"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200"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23</a:t>
            </a:fld>
            <a:endParaRPr lang="fr-FR"/>
          </a:p>
        </p:txBody>
      </p:sp>
    </p:spTree>
    <p:extLst>
      <p:ext uri="{BB962C8B-B14F-4D97-AF65-F5344CB8AC3E}">
        <p14:creationId xmlns:p14="http://schemas.microsoft.com/office/powerpoint/2010/main" val="17672900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À l’instar des écoles maternelles…</a:t>
            </a:r>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24</a:t>
            </a:fld>
            <a:endParaRPr lang="fr-FR"/>
          </a:p>
        </p:txBody>
      </p:sp>
    </p:spTree>
    <p:extLst>
      <p:ext uri="{BB962C8B-B14F-4D97-AF65-F5344CB8AC3E}">
        <p14:creationId xmlns:p14="http://schemas.microsoft.com/office/powerpoint/2010/main" val="3869518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1</a:t>
            </a:r>
            <a:r>
              <a:rPr lang="fr-FR" baseline="30000" dirty="0"/>
              <a:t>er</a:t>
            </a:r>
            <a:r>
              <a:rPr lang="fr-FR" dirty="0"/>
              <a:t> des 10 principes</a:t>
            </a:r>
          </a:p>
          <a:p>
            <a:endParaRPr lang="fr-FR" dirty="0"/>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2">
                    <a:lumMod val="75000"/>
                  </a:schemeClr>
                </a:solidFill>
                <a:latin typeface="Garamond" panose="02020404030301010803" pitchFamily="18" charset="0"/>
              </a:rPr>
              <a:t>Code de qualité européen :</a:t>
            </a:r>
            <a:endParaRPr lang="fr-FR" sz="1200" dirty="0">
              <a:solidFill>
                <a:srgbClr val="595959"/>
              </a:solidFill>
              <a:latin typeface="Garamond" panose="02020404030301010803" pitchFamily="18" charset="0"/>
            </a:endParaRPr>
          </a:p>
          <a:p>
            <a:r>
              <a:rPr lang="fr-FR" dirty="0"/>
              <a:t>Rapport du groupe de travail sur l’éducation et l’accueil de la petite enfance sous l’égide de la Commission européenne.</a:t>
            </a:r>
          </a:p>
          <a:p>
            <a:endParaRPr lang="fr-FR" dirty="0"/>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2</a:t>
            </a:fld>
            <a:endParaRPr lang="fr-FR"/>
          </a:p>
        </p:txBody>
      </p:sp>
    </p:spTree>
    <p:extLst>
      <p:ext uri="{BB962C8B-B14F-4D97-AF65-F5344CB8AC3E}">
        <p14:creationId xmlns:p14="http://schemas.microsoft.com/office/powerpoint/2010/main" val="2862463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Moralité et travail : 2 conditions d’accès au 19è</a:t>
            </a:r>
          </a:p>
          <a:p>
            <a:endParaRPr lang="fr-FR" dirty="0"/>
          </a:p>
          <a:p>
            <a:r>
              <a:rPr lang="fr-FR" dirty="0"/>
              <a:t>en 1882, « La crèche garde pendant la journée l'enfant de quinze jours à trois ans </a:t>
            </a:r>
            <a:r>
              <a:rPr lang="fr-FR" b="1" dirty="0"/>
              <a:t>dont la mère est obligée pour vivre de travailler hors de son domicile</a:t>
            </a:r>
            <a:r>
              <a:rPr lang="fr-FR" dirty="0"/>
              <a:t> »; « C'est pour remédier à cette douloureuse situation que fut fondée la crèche, garderie perfectionnée où la bienfaisance offre à l'enfant, moyennant une modique rétribution, un local salubre, des soins éclairés, et un commencement de pieuse éducation » .</a:t>
            </a:r>
          </a:p>
          <a:p>
            <a:endParaRPr lang="fr-FR" dirty="0"/>
          </a:p>
          <a:p>
            <a:r>
              <a:rPr lang="fr-FR" dirty="0"/>
              <a:t>En 1911, « La crèche a pour objet de garder et de soigner des enfants en bas âge </a:t>
            </a:r>
            <a:r>
              <a:rPr lang="fr-FR" b="1" dirty="0"/>
              <a:t>pendant les heures de travail de leur mère </a:t>
            </a:r>
            <a:r>
              <a:rPr lang="fr-FR" dirty="0"/>
              <a:t>»  ; la deuxième phrase de la définition précédemment citée est reprise terme pour terme, sauf que l'on a ôté les mots douloureuse et pieuse. En 1911 se précisent donc deux tendances. D'une part le travail de la mère devient sinon une évidence, du moins un fait intégré et en apparence accepté comme indépendant de l'impérative nécessité de survie ; d'autre part l'éducation est différenciée de la morale religieuse et la valeur intrinsèque à l'éducation semble ainsi lui être reconnue.</a:t>
            </a:r>
          </a:p>
          <a:p>
            <a:endParaRPr lang="fr-FR" dirty="0"/>
          </a:p>
          <a:p>
            <a:r>
              <a:rPr lang="fr-FR" dirty="0"/>
              <a:t>En 1946, la crèche que l'on pensait s'adresser aux enfants des ouvriers, s'adresse à nouveau, dans la définition académique, aux pauvres : le Larousse définit la crèche comme l'« Asile où l'on reçoit, pendant le jour, les </a:t>
            </a:r>
            <a:r>
              <a:rPr lang="fr-FR" b="1" dirty="0"/>
              <a:t>enfants pauvres âgés de moins de trois ans </a:t>
            </a:r>
            <a:r>
              <a:rPr lang="fr-FR" dirty="0"/>
              <a:t>» .</a:t>
            </a:r>
          </a:p>
          <a:p>
            <a:endParaRPr lang="fr-FR" dirty="0"/>
          </a:p>
          <a:p>
            <a:r>
              <a:rPr lang="fr-FR" dirty="0"/>
              <a:t>En 1960, la crèche est définie comme un « établissement destiné à recevoir l</a:t>
            </a:r>
            <a:r>
              <a:rPr lang="fr-FR" b="1" dirty="0"/>
              <a:t>es enfants dont la mère travaille</a:t>
            </a:r>
            <a:r>
              <a:rPr lang="fr-FR" dirty="0"/>
              <a:t>, jusqu’à ce qu’ils puissent entrer à l’école maternelle (y sont assurés sous contrôle médical les soins hygiéniques et l’alimentation nécessités par leur état) » .</a:t>
            </a:r>
          </a:p>
          <a:p>
            <a:endParaRPr lang="fr-FR" dirty="0"/>
          </a:p>
          <a:p>
            <a:r>
              <a:rPr lang="fr-FR" dirty="0"/>
              <a:t>En 1970, cette définition reste inchangée, mais les informations entre parenthèses ont été supprimées.</a:t>
            </a:r>
          </a:p>
          <a:p>
            <a:endParaRPr lang="fr-FR" dirty="0"/>
          </a:p>
          <a:p>
            <a:r>
              <a:rPr lang="fr-FR" dirty="0"/>
              <a:t>En 1993, Le Petit Larousse illustré ne fait plus référence à la seule mère et le travail parental est alors abordé avec pudeur ; la notion de santé de l’enfant reste encore présente : « établissement équipé pour accueillir, dans la journée, </a:t>
            </a:r>
            <a:r>
              <a:rPr lang="fr-FR" b="1" dirty="0"/>
              <a:t>les enfants bien portants de moins de trois ans, dont les parents ne peuvent s’occuper aux heures ouvrables </a:t>
            </a:r>
            <a:r>
              <a:rPr lang="fr-FR" dirty="0"/>
              <a:t>».</a:t>
            </a:r>
          </a:p>
          <a:p>
            <a:endParaRPr lang="fr-FR" dirty="0"/>
          </a:p>
          <a:p>
            <a:r>
              <a:rPr lang="fr-FR" dirty="0"/>
              <a:t>Jusqu’à 1970 (rupture 68), opprobre jeté sur les crèches et ses « méfaits »…</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3</a:t>
            </a:fld>
            <a:endParaRPr lang="fr-FR"/>
          </a:p>
        </p:txBody>
      </p:sp>
    </p:spTree>
    <p:extLst>
      <p:ext uri="{BB962C8B-B14F-4D97-AF65-F5344CB8AC3E}">
        <p14:creationId xmlns:p14="http://schemas.microsoft.com/office/powerpoint/2010/main" val="2494705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Enjeux habituellement évoqués</a:t>
            </a:r>
          </a:p>
          <a:p>
            <a:r>
              <a:rPr lang="fr-FR" dirty="0"/>
              <a:t>Dont le sens peut être discuté…</a:t>
            </a:r>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4</a:t>
            </a:fld>
            <a:endParaRPr lang="fr-FR"/>
          </a:p>
        </p:txBody>
      </p:sp>
    </p:spTree>
    <p:extLst>
      <p:ext uri="{BB962C8B-B14F-4D97-AF65-F5344CB8AC3E}">
        <p14:creationId xmlns:p14="http://schemas.microsoft.com/office/powerpoint/2010/main" val="2325590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Enjeux habituellement évoqués</a:t>
            </a:r>
          </a:p>
          <a:p>
            <a:r>
              <a:rPr lang="fr-FR" dirty="0"/>
              <a:t>Dont le sens peut être discuté ; j’y reviendrai</a:t>
            </a:r>
          </a:p>
          <a:p>
            <a:endParaRPr lang="fr-FR" dirty="0"/>
          </a:p>
          <a:p>
            <a:r>
              <a:rPr lang="fr-FR" dirty="0"/>
              <a:t>Globalement : plus forte demande en direction accueil </a:t>
            </a:r>
            <a:r>
              <a:rPr lang="fr-FR" dirty="0" err="1"/>
              <a:t>co</a:t>
            </a:r>
            <a:endParaRPr lang="fr-FR" dirty="0"/>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5</a:t>
            </a:fld>
            <a:endParaRPr lang="fr-FR"/>
          </a:p>
        </p:txBody>
      </p:sp>
    </p:spTree>
    <p:extLst>
      <p:ext uri="{BB962C8B-B14F-4D97-AF65-F5344CB8AC3E}">
        <p14:creationId xmlns:p14="http://schemas.microsoft.com/office/powerpoint/2010/main" val="3737183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Guichet unique : aspect positif : une seule démarche ; aspect négatif : certaines familles peuvent en être éloignées physiquement + accueil administratif et/ou professionnel : pose une réelle question de l’information (sens de l’accueil, de l’offre et pas seulement des horaires d’ouverture) et d’évaluation de la demande = certaines demandes d’inscription n’aboutissent pas.</a:t>
            </a:r>
          </a:p>
          <a:p>
            <a:endParaRPr lang="fr-FR" sz="1800" dirty="0">
              <a:effectLst/>
              <a:latin typeface="Garamond" panose="02020404030301010803"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1800" b="0" i="0" u="none" strike="noStrike" dirty="0">
                <a:solidFill>
                  <a:schemeClr val="tx2">
                    <a:lumMod val="75000"/>
                  </a:schemeClr>
                </a:solidFill>
                <a:effectLst/>
                <a:latin typeface="Garamond" panose="02020404030301010803" pitchFamily="18" charset="0"/>
              </a:rPr>
              <a:t>L’effet de l’absence de réseau social et familial + l'éloignement des modes de garde ; population jeune, forte immigration; chômage important</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800" b="0" i="0" u="none" strike="noStrike" dirty="0">
              <a:solidFill>
                <a:schemeClr val="tx2">
                  <a:lumMod val="75000"/>
                </a:schemeClr>
              </a:solidFill>
              <a:effectLst/>
              <a:latin typeface="Garamond" panose="02020404030301010803"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1800" b="0" i="0" u="none" strike="noStrike" dirty="0">
                <a:solidFill>
                  <a:schemeClr val="tx2">
                    <a:lumMod val="75000"/>
                  </a:schemeClr>
                </a:solidFill>
                <a:effectLst/>
                <a:latin typeface="Garamond" panose="02020404030301010803" pitchFamily="18" charset="0"/>
              </a:rPr>
              <a:t>Ville : taux de pauvreté : 38 %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800" b="0" i="0" u="none" strike="noStrike" dirty="0">
                <a:solidFill>
                  <a:schemeClr val="tx2">
                    <a:lumMod val="75000"/>
                  </a:schemeClr>
                </a:solidFill>
                <a:effectLst/>
                <a:latin typeface="Garamond" panose="02020404030301010803" pitchFamily="18" charset="0"/>
              </a:rPr>
              <a:t>Taux activité des femmes : 53,5 %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800" b="0" i="0" u="none" strike="noStrike" dirty="0">
                <a:solidFill>
                  <a:schemeClr val="tx2">
                    <a:lumMod val="75000"/>
                  </a:schemeClr>
                </a:solidFill>
                <a:effectLst/>
                <a:latin typeface="Garamond" panose="02020404030301010803" pitchFamily="18" charset="0"/>
              </a:rPr>
              <a:t>Familles monoparentales : 18,2 %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800" b="0" i="0" u="none" strike="noStrike" dirty="0">
                <a:solidFill>
                  <a:schemeClr val="tx2">
                    <a:lumMod val="75000"/>
                  </a:schemeClr>
                </a:solidFill>
                <a:effectLst/>
                <a:latin typeface="Garamond" panose="02020404030301010803" pitchFamily="18" charset="0"/>
              </a:rPr>
              <a:t>Nationalités étrangères : 31,1 %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800" b="0" i="0" u="none" strike="noStrike" dirty="0">
                <a:solidFill>
                  <a:schemeClr val="tx2">
                    <a:lumMod val="75000"/>
                  </a:schemeClr>
                </a:solidFill>
                <a:effectLst/>
                <a:latin typeface="Garamond" panose="02020404030301010803" pitchFamily="18" charset="0"/>
              </a:rPr>
              <a:t>Couverture EAJE : 18,1 % (8,9 Q1 ; 9,4  Q2 et 22,1 CV)</a:t>
            </a:r>
          </a:p>
          <a:p>
            <a:endParaRPr lang="fr-FR" sz="1800" dirty="0">
              <a:effectLst/>
              <a:latin typeface="Garamond" panose="02020404030301010803" pitchFamily="18" charset="0"/>
              <a:ea typeface="Times New Roman" panose="02020603050405020304" pitchFamily="18"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6</a:t>
            </a:fld>
            <a:endParaRPr lang="fr-FR"/>
          </a:p>
        </p:txBody>
      </p:sp>
    </p:spTree>
    <p:extLst>
      <p:ext uri="{BB962C8B-B14F-4D97-AF65-F5344CB8AC3E}">
        <p14:creationId xmlns:p14="http://schemas.microsoft.com/office/powerpoint/2010/main" val="2156652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Typologie</a:t>
            </a:r>
          </a:p>
          <a:p>
            <a:r>
              <a:rPr lang="fr-FR" dirty="0"/>
              <a:t>4 formes principales de non-recours</a:t>
            </a:r>
          </a:p>
          <a:p>
            <a:endParaRPr lang="fr-FR" dirty="0"/>
          </a:p>
          <a:p>
            <a:r>
              <a:rPr lang="fr-FR" sz="1200" kern="1200" dirty="0">
                <a:solidFill>
                  <a:schemeClr val="tx1"/>
                </a:solidFill>
                <a:effectLst/>
                <a:latin typeface="+mn-lt"/>
                <a:ea typeface="+mn-ea"/>
                <a:cs typeface="+mn-cs"/>
              </a:rPr>
              <a:t>« il y a dans la non-demande un « comportement à dimension politique », une expression qui conduit à questionner « la pertinence de l’offre appréciée sous des angles multiples » (Warin, 2016a, p. 157). »</a:t>
            </a:r>
          </a:p>
          <a:p>
            <a:r>
              <a:rPr lang="fr-FR" sz="1200" kern="1200" dirty="0">
                <a:solidFill>
                  <a:schemeClr val="tx1"/>
                </a:solidFill>
                <a:effectLst/>
                <a:latin typeface="+mn-lt"/>
                <a:ea typeface="+mn-ea"/>
                <a:cs typeface="+mn-cs"/>
              </a:rPr>
              <a:t>cette approche met l’accent sur les liens dynamiques entre offre et demande. </a:t>
            </a:r>
          </a:p>
          <a:p>
            <a:r>
              <a:rPr lang="fr-FR" sz="1200" kern="1200" dirty="0">
                <a:solidFill>
                  <a:schemeClr val="tx1"/>
                </a:solidFill>
                <a:effectLst/>
                <a:latin typeface="+mn-lt"/>
                <a:ea typeface="+mn-ea"/>
                <a:cs typeface="+mn-cs"/>
              </a:rPr>
              <a:t>Permet de questionner le sens de ce non-recours</a:t>
            </a:r>
          </a:p>
          <a:p>
            <a:endParaRPr lang="fr-FR" sz="12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Comme toute typologie : problèmes de définition. Exemple : que peut-on entendre par « manque d’information » ou « maîtrise insuffisante de l’information » (Warin, 2016a, p. 43) en matière de modes d’accueil ? De quelle information s’agit-il : sur les modalités d’accès, l’éligibilité, les coûts et les aides financières, les horaires, etc. ? </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Dans ce sens, la notion de « </a:t>
            </a:r>
            <a:r>
              <a:rPr lang="fr-FR" sz="1200" b="1" kern="1200" dirty="0">
                <a:solidFill>
                  <a:schemeClr val="tx1"/>
                </a:solidFill>
                <a:effectLst/>
                <a:latin typeface="+mn-lt"/>
                <a:ea typeface="+mn-ea"/>
                <a:cs typeface="+mn-cs"/>
              </a:rPr>
              <a:t>parcours</a:t>
            </a:r>
            <a:r>
              <a:rPr lang="fr-FR" sz="1200" kern="1200" dirty="0">
                <a:solidFill>
                  <a:schemeClr val="tx1"/>
                </a:solidFill>
                <a:effectLst/>
                <a:latin typeface="+mn-lt"/>
                <a:ea typeface="+mn-ea"/>
                <a:cs typeface="+mn-cs"/>
              </a:rPr>
              <a:t> » (</a:t>
            </a:r>
            <a:r>
              <a:rPr lang="fr-FR" sz="1200" kern="1200" dirty="0" err="1">
                <a:solidFill>
                  <a:schemeClr val="tx1"/>
                </a:solidFill>
                <a:effectLst/>
                <a:latin typeface="+mn-lt"/>
                <a:ea typeface="+mn-ea"/>
                <a:cs typeface="+mn-cs"/>
              </a:rPr>
              <a:t>Chauvière</a:t>
            </a:r>
            <a:r>
              <a:rPr lang="fr-FR" sz="1200" kern="1200" dirty="0">
                <a:solidFill>
                  <a:schemeClr val="tx1"/>
                </a:solidFill>
                <a:effectLst/>
                <a:latin typeface="+mn-lt"/>
                <a:ea typeface="+mn-ea"/>
                <a:cs typeface="+mn-cs"/>
              </a:rPr>
              <a:t>, 2018) </a:t>
            </a:r>
            <a:r>
              <a:rPr lang="fr-FR" sz="1200" b="1" kern="1200" dirty="0">
                <a:solidFill>
                  <a:schemeClr val="tx1"/>
                </a:solidFill>
                <a:effectLst/>
                <a:latin typeface="+mn-lt"/>
                <a:ea typeface="+mn-ea"/>
                <a:cs typeface="+mn-cs"/>
              </a:rPr>
              <a:t>de la (non) demande </a:t>
            </a:r>
            <a:r>
              <a:rPr lang="fr-FR" sz="1200" kern="1200" dirty="0">
                <a:solidFill>
                  <a:schemeClr val="tx1"/>
                </a:solidFill>
                <a:effectLst/>
                <a:latin typeface="+mn-lt"/>
                <a:ea typeface="+mn-ea"/>
                <a:cs typeface="+mn-cs"/>
              </a:rPr>
              <a:t>permet de montrer des trajectoires familiales en matière d’accueil des jeunes enfants en prise avec cet environnement</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Dans ces parcours, le recours (ou non) aux services prend forme à la fois du côté de la (non) demande des parents et des prises qu’il peut avoir (ou non) sur l’offre.</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C’est dire que </a:t>
            </a:r>
            <a:r>
              <a:rPr lang="fr-FR" sz="1200" b="1" kern="1200" dirty="0">
                <a:solidFill>
                  <a:schemeClr val="tx1"/>
                </a:solidFill>
                <a:effectLst/>
                <a:latin typeface="+mn-lt"/>
                <a:ea typeface="+mn-ea"/>
                <a:cs typeface="+mn-cs"/>
              </a:rPr>
              <a:t>nos analyses ne peuvent se réduire à catégoriser les parents dans telle ou telle forme de non-recours </a:t>
            </a:r>
            <a:r>
              <a:rPr lang="fr-FR" sz="1200" kern="1200" dirty="0">
                <a:solidFill>
                  <a:schemeClr val="tx1"/>
                </a:solidFill>
                <a:effectLst/>
                <a:latin typeface="+mn-lt"/>
                <a:ea typeface="+mn-ea"/>
                <a:cs typeface="+mn-cs"/>
              </a:rPr>
              <a:t>: il est nécessaire dans chaque cas de comprendre </a:t>
            </a:r>
            <a:r>
              <a:rPr lang="fr-FR" sz="1200" b="1" kern="1200" dirty="0">
                <a:solidFill>
                  <a:schemeClr val="tx1"/>
                </a:solidFill>
                <a:effectLst/>
                <a:latin typeface="+mn-lt"/>
                <a:ea typeface="+mn-ea"/>
                <a:cs typeface="+mn-cs"/>
              </a:rPr>
              <a:t>le sens </a:t>
            </a:r>
            <a:r>
              <a:rPr lang="fr-FR" sz="1200" kern="1200" dirty="0">
                <a:solidFill>
                  <a:schemeClr val="tx1"/>
                </a:solidFill>
                <a:effectLst/>
                <a:latin typeface="+mn-lt"/>
                <a:ea typeface="+mn-ea"/>
                <a:cs typeface="+mn-cs"/>
              </a:rPr>
              <a:t>qu’il revêt de leur point de vue dans des situations auxquelles elles sont confrontées et qui, par définition, sont évolutives, ne serait-ce que parce que les enfants grandissent et que la fratrie s’agrandit</a:t>
            </a:r>
            <a:r>
              <a:rPr lang="fr-FR" sz="1200" b="1" kern="1200" dirty="0">
                <a:solidFill>
                  <a:schemeClr val="tx1"/>
                </a:solidFill>
                <a:effectLst/>
                <a:latin typeface="+mn-lt"/>
                <a:ea typeface="+mn-ea"/>
                <a:cs typeface="+mn-cs"/>
              </a:rPr>
              <a:t>, et ce que ce non-recours doit aux propositions qui leurs sont faites (ou non) dans l’espace local. </a:t>
            </a:r>
          </a:p>
          <a:p>
            <a:endParaRPr lang="fr-FR" dirty="0"/>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7</a:t>
            </a:fld>
            <a:endParaRPr lang="fr-FR"/>
          </a:p>
        </p:txBody>
      </p:sp>
    </p:spTree>
    <p:extLst>
      <p:ext uri="{BB962C8B-B14F-4D97-AF65-F5344CB8AC3E}">
        <p14:creationId xmlns:p14="http://schemas.microsoft.com/office/powerpoint/2010/main" val="1267327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fr-FR" sz="1050" b="1" i="0" u="none" strike="noStrike" dirty="0">
                <a:solidFill>
                  <a:srgbClr val="595959"/>
                </a:solidFill>
                <a:effectLst/>
                <a:latin typeface="Garamond" panose="02020404030301010803" pitchFamily="18" charset="0"/>
              </a:rPr>
              <a:t>Non-demande</a:t>
            </a:r>
            <a:r>
              <a:rPr lang="fr-FR" sz="1050" b="0" i="0" u="none" strike="noStrike" dirty="0">
                <a:solidFill>
                  <a:srgbClr val="595959"/>
                </a:solidFill>
                <a:effectLst/>
                <a:latin typeface="Garamond" panose="02020404030301010803" pitchFamily="18" charset="0"/>
              </a:rPr>
              <a:t> : </a:t>
            </a:r>
            <a:r>
              <a:rPr lang="fr-FR" sz="1100" b="0" i="0" u="none" strike="noStrike" dirty="0">
                <a:solidFill>
                  <a:srgbClr val="595959"/>
                </a:solidFill>
                <a:effectLst/>
                <a:latin typeface="Garamond" panose="02020404030301010803" pitchFamily="18" charset="0"/>
              </a:rPr>
              <a:t>Reproduction des pratiques culturelles (soit à travers la garde à la maison, soit avec le recours au réseau); projet familial de garde à la maison par choix, voire pour « désencombrer</a:t>
            </a:r>
            <a:r>
              <a:rPr lang="fr-FR" sz="1100" dirty="0">
                <a:solidFill>
                  <a:srgbClr val="595959"/>
                </a:solidFill>
                <a:latin typeface="Garamond" panose="02020404030301010803" pitchFamily="18" charset="0"/>
              </a:rPr>
              <a:t> »</a:t>
            </a:r>
            <a:r>
              <a:rPr lang="fr-FR" sz="1100" b="0" i="0" u="none" strike="noStrike" dirty="0">
                <a:solidFill>
                  <a:srgbClr val="595959"/>
                </a:solidFill>
                <a:effectLst/>
                <a:latin typeface="Garamond" panose="02020404030301010803" pitchFamily="18" charset="0"/>
              </a:rPr>
              <a:t> le service de la ville;  ou non adhésion aux services</a:t>
            </a:r>
          </a:p>
          <a:p>
            <a:pPr rtl="0" fontAlgn="base">
              <a:spcBef>
                <a:spcPts val="0"/>
              </a:spcBef>
              <a:spcAft>
                <a:spcPts val="0"/>
              </a:spcAft>
              <a:buFont typeface="Arial" panose="020B0604020202020204" pitchFamily="34" charset="0"/>
              <a:buChar char="•"/>
            </a:pPr>
            <a:endParaRPr lang="fr-FR" sz="1100" b="1" i="0" u="none" strike="noStrike" dirty="0">
              <a:solidFill>
                <a:srgbClr val="595959"/>
              </a:solidFill>
              <a:effectLst/>
              <a:latin typeface="Garamond" panose="02020404030301010803" pitchFamily="18" charset="0"/>
            </a:endParaRPr>
          </a:p>
          <a:p>
            <a:pPr rtl="0" fontAlgn="base">
              <a:spcBef>
                <a:spcPts val="0"/>
              </a:spcBef>
              <a:spcAft>
                <a:spcPts val="0"/>
              </a:spcAft>
              <a:buFont typeface="Arial" panose="020B0604020202020204" pitchFamily="34" charset="0"/>
              <a:buChar char="•"/>
            </a:pPr>
            <a:r>
              <a:rPr lang="fr-FR" sz="1100" b="1" i="0" u="none" strike="noStrike" dirty="0">
                <a:solidFill>
                  <a:srgbClr val="595959"/>
                </a:solidFill>
                <a:effectLst/>
                <a:latin typeface="Garamond" panose="02020404030301010803" pitchFamily="18" charset="0"/>
              </a:rPr>
              <a:t>Non-connaissance : </a:t>
            </a:r>
            <a:r>
              <a:rPr lang="fr-FR" sz="1200" b="0" i="0" u="none" strike="noStrike" dirty="0">
                <a:solidFill>
                  <a:srgbClr val="595959"/>
                </a:solidFill>
                <a:effectLst/>
                <a:latin typeface="Garamond" panose="02020404030301010803" pitchFamily="18" charset="0"/>
              </a:rPr>
              <a:t>Relation entre l’activité de la mère et l’attribution de places, méconnaissance des services, des droits (coût, fonctionnement, démarche) Bouche à oreille sur la difficulté</a:t>
            </a:r>
            <a:br>
              <a:rPr lang="fr-FR" sz="1200" b="0" i="0" u="none" strike="noStrike" dirty="0">
                <a:solidFill>
                  <a:srgbClr val="595959"/>
                </a:solidFill>
                <a:effectLst/>
                <a:latin typeface="Garamond" panose="02020404030301010803" pitchFamily="18" charset="0"/>
              </a:rPr>
            </a:br>
            <a:endParaRPr lang="fr-FR" sz="1200" b="0" i="0" u="none" strike="noStrike" dirty="0">
              <a:solidFill>
                <a:srgbClr val="595959"/>
              </a:solidFill>
              <a:effectLst/>
              <a:latin typeface="Garamond" panose="02020404030301010803" pitchFamily="18" charset="0"/>
            </a:endParaRPr>
          </a:p>
          <a:p>
            <a:pPr rtl="0" fontAlgn="base">
              <a:spcBef>
                <a:spcPts val="0"/>
              </a:spcBef>
              <a:spcAft>
                <a:spcPts val="0"/>
              </a:spcAft>
              <a:buFont typeface="Arial" panose="020B0604020202020204" pitchFamily="34" charset="0"/>
              <a:buChar char="•"/>
            </a:pPr>
            <a:r>
              <a:rPr lang="fr-FR" sz="1100" b="1" i="0" u="none" strike="noStrike" dirty="0">
                <a:solidFill>
                  <a:srgbClr val="595959"/>
                </a:solidFill>
                <a:effectLst/>
                <a:latin typeface="Garamond" panose="02020404030301010803" pitchFamily="18" charset="0"/>
              </a:rPr>
              <a:t>Non-proposition : </a:t>
            </a:r>
            <a:r>
              <a:rPr lang="fr-FR" sz="1200" b="0" i="0" u="none" strike="noStrike" dirty="0">
                <a:solidFill>
                  <a:srgbClr val="595959"/>
                </a:solidFill>
                <a:effectLst/>
                <a:latin typeface="Garamond" panose="02020404030301010803" pitchFamily="18" charset="0"/>
              </a:rPr>
              <a:t>Service qui ne propose pas l’offre (« encombré</a:t>
            </a:r>
            <a:r>
              <a:rPr lang="fr-FR" sz="1200" dirty="0">
                <a:solidFill>
                  <a:srgbClr val="595959"/>
                </a:solidFill>
                <a:latin typeface="Garamond" panose="02020404030301010803" pitchFamily="18" charset="0"/>
              </a:rPr>
              <a:t> »</a:t>
            </a:r>
            <a:r>
              <a:rPr lang="fr-FR" sz="1200" b="0" i="0" u="none" strike="noStrike" dirty="0">
                <a:solidFill>
                  <a:srgbClr val="595959"/>
                </a:solidFill>
                <a:effectLst/>
                <a:latin typeface="Garamond" panose="02020404030301010803" pitchFamily="18" charset="0"/>
              </a:rPr>
              <a:t>, </a:t>
            </a:r>
            <a:r>
              <a:rPr lang="fr-FR" sz="1200" dirty="0">
                <a:solidFill>
                  <a:srgbClr val="595959"/>
                </a:solidFill>
                <a:latin typeface="Garamond" panose="02020404030301010803" pitchFamily="18" charset="0"/>
              </a:rPr>
              <a:t>« </a:t>
            </a:r>
            <a:r>
              <a:rPr lang="fr-FR" sz="1200" b="0" i="0" u="none" strike="noStrike" dirty="0">
                <a:solidFill>
                  <a:srgbClr val="595959"/>
                </a:solidFill>
                <a:effectLst/>
                <a:latin typeface="Garamond" panose="02020404030301010803" pitchFamily="18" charset="0"/>
              </a:rPr>
              <a:t>pas de places</a:t>
            </a:r>
            <a:r>
              <a:rPr lang="fr-FR" sz="1200" dirty="0">
                <a:solidFill>
                  <a:srgbClr val="595959"/>
                </a:solidFill>
                <a:latin typeface="Garamond" panose="02020404030301010803" pitchFamily="18" charset="0"/>
              </a:rPr>
              <a:t> »</a:t>
            </a:r>
            <a:r>
              <a:rPr lang="fr-FR" sz="1200" b="0" i="0" u="none" strike="noStrike" dirty="0">
                <a:solidFill>
                  <a:srgbClr val="595959"/>
                </a:solidFill>
                <a:effectLst/>
                <a:latin typeface="Garamond" panose="02020404030301010803" pitchFamily="18" charset="0"/>
              </a:rPr>
              <a:t>, etc.); Service qui catégorise la famille d’emblée : « pas d’activité, pas de place »</a:t>
            </a:r>
          </a:p>
          <a:p>
            <a:pPr marL="0" indent="0" rtl="0" fontAlgn="base">
              <a:spcBef>
                <a:spcPts val="0"/>
              </a:spcBef>
              <a:spcAft>
                <a:spcPts val="0"/>
              </a:spcAft>
              <a:buNone/>
            </a:pPr>
            <a:endParaRPr lang="fr-FR" sz="1200" b="0" i="0" u="none" strike="noStrike" dirty="0">
              <a:solidFill>
                <a:srgbClr val="595959"/>
              </a:solidFill>
              <a:effectLst/>
              <a:latin typeface="Garamond" panose="02020404030301010803" pitchFamily="18" charset="0"/>
            </a:endParaRPr>
          </a:p>
          <a:p>
            <a:pPr rtl="0" fontAlgn="base">
              <a:spcBef>
                <a:spcPts val="0"/>
              </a:spcBef>
              <a:spcAft>
                <a:spcPts val="0"/>
              </a:spcAft>
              <a:buFont typeface="Arial" panose="020B0604020202020204" pitchFamily="34" charset="0"/>
              <a:buChar char="•"/>
            </a:pPr>
            <a:r>
              <a:rPr lang="fr-FR" sz="1100" b="1" i="0" u="none" strike="noStrike" dirty="0">
                <a:solidFill>
                  <a:srgbClr val="595959"/>
                </a:solidFill>
                <a:effectLst/>
                <a:latin typeface="Garamond" panose="02020404030301010803" pitchFamily="18" charset="0"/>
              </a:rPr>
              <a:t>Non-réception : </a:t>
            </a:r>
            <a:r>
              <a:rPr lang="fr-FR" sz="1200" b="0" i="0" u="none" strike="noStrike" dirty="0">
                <a:solidFill>
                  <a:srgbClr val="595959"/>
                </a:solidFill>
                <a:effectLst/>
                <a:latin typeface="Garamond" panose="02020404030301010803" pitchFamily="18" charset="0"/>
              </a:rPr>
              <a:t>Demande faite mais pas d’accès à une crèche voire un « parcours du combattant », des délais de réponse longs, réponse tardive (changement des besoins); réponse selon la fratrie</a:t>
            </a:r>
            <a:br>
              <a:rPr lang="fr-FR" sz="1200" b="0" i="0" u="none" strike="noStrike" dirty="0">
                <a:solidFill>
                  <a:srgbClr val="595959"/>
                </a:solidFill>
                <a:effectLst/>
                <a:latin typeface="Garamond" panose="02020404030301010803" pitchFamily="18" charset="0"/>
              </a:rPr>
            </a:br>
            <a:endParaRPr lang="fr-FR" sz="1200" b="0" i="0" u="none" strike="noStrike" dirty="0">
              <a:solidFill>
                <a:srgbClr val="595959"/>
              </a:solidFill>
              <a:effectLst/>
              <a:latin typeface="Garamond" panose="02020404030301010803"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8</a:t>
            </a:fld>
            <a:endParaRPr lang="fr-FR"/>
          </a:p>
        </p:txBody>
      </p:sp>
    </p:spTree>
    <p:extLst>
      <p:ext uri="{BB962C8B-B14F-4D97-AF65-F5344CB8AC3E}">
        <p14:creationId xmlns:p14="http://schemas.microsoft.com/office/powerpoint/2010/main" val="4205588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lvl="1" algn="just"/>
            <a:endParaRPr lang="fr-FR" dirty="0">
              <a:solidFill>
                <a:schemeClr val="tx2">
                  <a:lumMod val="75000"/>
                </a:schemeClr>
              </a:solidFill>
              <a:latin typeface="Garamond" panose="02020404030301010803"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D65129EA-1524-B944-B638-795AFF9CB01E}" type="slidenum">
              <a:rPr lang="fr-FR" smtClean="0"/>
              <a:t>9</a:t>
            </a:fld>
            <a:endParaRPr lang="fr-FR"/>
          </a:p>
        </p:txBody>
      </p:sp>
    </p:spTree>
    <p:extLst>
      <p:ext uri="{BB962C8B-B14F-4D97-AF65-F5344CB8AC3E}">
        <p14:creationId xmlns:p14="http://schemas.microsoft.com/office/powerpoint/2010/main" val="257856290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fr-FR"/>
              <a:t>Modifiez le style du titre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6A1D101-8B52-0E4C-9632-616529E2BC63}" type="datetime1">
              <a:rPr lang="fr-FR" smtClean="0"/>
              <a:t>13/05/2022</a:t>
            </a:fld>
            <a:endParaRPr lang="fr-FR"/>
          </a:p>
        </p:txBody>
      </p:sp>
      <p:sp>
        <p:nvSpPr>
          <p:cNvPr id="5" name="Footer Placeholder 4"/>
          <p:cNvSpPr>
            <a:spLocks noGrp="1"/>
          </p:cNvSpPr>
          <p:nvPr>
            <p:ph type="ftr" sz="quarter" idx="11"/>
          </p:nvPr>
        </p:nvSpPr>
        <p:spPr>
          <a:xfrm>
            <a:off x="812805" y="6272785"/>
            <a:ext cx="4745736" cy="365125"/>
          </a:xfrm>
        </p:spPr>
        <p:txBody>
          <a:bodyPr/>
          <a:lstStyle/>
          <a:p>
            <a:r>
              <a:rPr lang="fr-FR"/>
              <a:t>G. Jobert- C. Lagarde-S. Odena-P. Olry - AL. Ulmann</a:t>
            </a:r>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A71A19AF-2455-8C43-9EC7-872E7563397F}" type="slidenum">
              <a:rPr lang="fr-FR" smtClean="0"/>
              <a:t>‹N°›</a:t>
            </a:fld>
            <a:endParaRPr lang="fr-FR"/>
          </a:p>
        </p:txBody>
      </p:sp>
    </p:spTree>
    <p:extLst>
      <p:ext uri="{BB962C8B-B14F-4D97-AF65-F5344CB8AC3E}">
        <p14:creationId xmlns:p14="http://schemas.microsoft.com/office/powerpoint/2010/main" val="2289514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6527A7DE-3111-054A-9A64-9BE1DB0FE171}" type="datetime1">
              <a:rPr lang="fr-FR" smtClean="0"/>
              <a:t>13/05/2022</a:t>
            </a:fld>
            <a:endParaRPr lang="fr-FR"/>
          </a:p>
        </p:txBody>
      </p:sp>
      <p:sp>
        <p:nvSpPr>
          <p:cNvPr id="8" name="Footer Placeholder 7"/>
          <p:cNvSpPr>
            <a:spLocks noGrp="1"/>
          </p:cNvSpPr>
          <p:nvPr>
            <p:ph type="ftr" sz="quarter" idx="11"/>
          </p:nvPr>
        </p:nvSpPr>
        <p:spPr/>
        <p:txBody>
          <a:bodyPr/>
          <a:lstStyle/>
          <a:p>
            <a:r>
              <a:rPr lang="fr-FR"/>
              <a:t>G. Jobert- C. Lagarde-S. Odena-P. Olry - AL. Ulmann</a:t>
            </a:r>
          </a:p>
        </p:txBody>
      </p:sp>
      <p:sp>
        <p:nvSpPr>
          <p:cNvPr id="9" name="Slide Number Placeholder 8"/>
          <p:cNvSpPr>
            <a:spLocks noGrp="1"/>
          </p:cNvSpPr>
          <p:nvPr>
            <p:ph type="sldNum" sz="quarter" idx="12"/>
          </p:nvPr>
        </p:nvSpPr>
        <p:spPr/>
        <p:txBody>
          <a:bodyPr/>
          <a:lstStyle/>
          <a:p>
            <a:fld id="{A71A19AF-2455-8C43-9EC7-872E7563397F}" type="slidenum">
              <a:rPr lang="fr-FR" smtClean="0"/>
              <a:t>‹N°›</a:t>
            </a:fld>
            <a:endParaRPr lang="fr-FR"/>
          </a:p>
        </p:txBody>
      </p:sp>
    </p:spTree>
    <p:extLst>
      <p:ext uri="{BB962C8B-B14F-4D97-AF65-F5344CB8AC3E}">
        <p14:creationId xmlns:p14="http://schemas.microsoft.com/office/powerpoint/2010/main" val="3101261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fr-FR"/>
              <a:t>Modifiez le style du titre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E107629-AFC5-C94B-A750-0C335BE4E498}" type="datetime1">
              <a:rPr lang="fr-FR" smtClean="0"/>
              <a:t>13/05/2022</a:t>
            </a:fld>
            <a:endParaRPr lang="fr-FR"/>
          </a:p>
        </p:txBody>
      </p:sp>
      <p:sp>
        <p:nvSpPr>
          <p:cNvPr id="8" name="Footer Placeholder 7"/>
          <p:cNvSpPr>
            <a:spLocks noGrp="1"/>
          </p:cNvSpPr>
          <p:nvPr>
            <p:ph type="ftr" sz="quarter" idx="11"/>
          </p:nvPr>
        </p:nvSpPr>
        <p:spPr/>
        <p:txBody>
          <a:bodyPr/>
          <a:lstStyle/>
          <a:p>
            <a:r>
              <a:rPr lang="fr-FR"/>
              <a:t>G. Jobert- C. Lagarde-S. Odena-P. Olry - AL. Ulmann</a:t>
            </a:r>
          </a:p>
        </p:txBody>
      </p:sp>
      <p:sp>
        <p:nvSpPr>
          <p:cNvPr id="9" name="Slide Number Placeholder 8"/>
          <p:cNvSpPr>
            <a:spLocks noGrp="1"/>
          </p:cNvSpPr>
          <p:nvPr>
            <p:ph type="sldNum" sz="quarter" idx="12"/>
          </p:nvPr>
        </p:nvSpPr>
        <p:spPr/>
        <p:txBody>
          <a:bodyPr/>
          <a:lstStyle/>
          <a:p>
            <a:fld id="{A71A19AF-2455-8C43-9EC7-872E7563397F}" type="slidenum">
              <a:rPr lang="fr-FR" smtClean="0"/>
              <a:t>‹N°›</a:t>
            </a:fld>
            <a:endParaRPr lang="fr-FR"/>
          </a:p>
        </p:txBody>
      </p:sp>
    </p:spTree>
    <p:extLst>
      <p:ext uri="{BB962C8B-B14F-4D97-AF65-F5344CB8AC3E}">
        <p14:creationId xmlns:p14="http://schemas.microsoft.com/office/powerpoint/2010/main" val="3838905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4AFBF49-D2D2-324D-BC52-F8FA090C9B0C}" type="datetime1">
              <a:rPr lang="fr-FR" smtClean="0"/>
              <a:t>13/05/2022</a:t>
            </a:fld>
            <a:endParaRPr lang="fr-FR"/>
          </a:p>
        </p:txBody>
      </p:sp>
      <p:sp>
        <p:nvSpPr>
          <p:cNvPr id="8" name="Footer Placeholder 7"/>
          <p:cNvSpPr>
            <a:spLocks noGrp="1"/>
          </p:cNvSpPr>
          <p:nvPr>
            <p:ph type="ftr" sz="quarter" idx="11"/>
          </p:nvPr>
        </p:nvSpPr>
        <p:spPr/>
        <p:txBody>
          <a:bodyPr/>
          <a:lstStyle/>
          <a:p>
            <a:r>
              <a:rPr lang="fr-FR"/>
              <a:t>G. Jobert- C. Lagarde-S. Odena-P. Olry - AL. Ulmann</a:t>
            </a:r>
          </a:p>
        </p:txBody>
      </p:sp>
      <p:sp>
        <p:nvSpPr>
          <p:cNvPr id="9" name="Slide Number Placeholder 8"/>
          <p:cNvSpPr>
            <a:spLocks noGrp="1"/>
          </p:cNvSpPr>
          <p:nvPr>
            <p:ph type="sldNum" sz="quarter" idx="12"/>
          </p:nvPr>
        </p:nvSpPr>
        <p:spPr/>
        <p:txBody>
          <a:bodyPr/>
          <a:lstStyle/>
          <a:p>
            <a:fld id="{A71A19AF-2455-8C43-9EC7-872E7563397F}" type="slidenum">
              <a:rPr lang="fr-FR" smtClean="0"/>
              <a:t>‹N°›</a:t>
            </a:fld>
            <a:endParaRPr lang="fr-FR"/>
          </a:p>
        </p:txBody>
      </p:sp>
    </p:spTree>
    <p:extLst>
      <p:ext uri="{BB962C8B-B14F-4D97-AF65-F5344CB8AC3E}">
        <p14:creationId xmlns:p14="http://schemas.microsoft.com/office/powerpoint/2010/main" val="971723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fr-FR"/>
              <a:t>Modifiez le style du titre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0865D245-E242-2749-823D-F9E0B35B8ABB}" type="datetime1">
              <a:rPr lang="fr-FR" smtClean="0"/>
              <a:t>13/05/2022</a:t>
            </a:fld>
            <a:endParaRPr lang="fr-FR"/>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r>
              <a:rPr lang="fr-FR"/>
              <a:t>G. Jobert- C. Lagarde-S. Odena-P. Olry - AL. Ulmann</a:t>
            </a:r>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A71A19AF-2455-8C43-9EC7-872E7563397F}" type="slidenum">
              <a:rPr lang="fr-FR" smtClean="0"/>
              <a:t>‹N°›</a:t>
            </a:fld>
            <a:endParaRPr lang="fr-FR"/>
          </a:p>
        </p:txBody>
      </p:sp>
    </p:spTree>
    <p:extLst>
      <p:ext uri="{BB962C8B-B14F-4D97-AF65-F5344CB8AC3E}">
        <p14:creationId xmlns:p14="http://schemas.microsoft.com/office/powerpoint/2010/main" val="205963874"/>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C4D9971-5350-AD4B-AF4F-5EA2D2E6EED3}" type="datetime1">
              <a:rPr lang="fr-FR" smtClean="0"/>
              <a:t>13/05/2022</a:t>
            </a:fld>
            <a:endParaRPr lang="fr-FR"/>
          </a:p>
        </p:txBody>
      </p:sp>
      <p:sp>
        <p:nvSpPr>
          <p:cNvPr id="6" name="Footer Placeholder 5"/>
          <p:cNvSpPr>
            <a:spLocks noGrp="1"/>
          </p:cNvSpPr>
          <p:nvPr>
            <p:ph type="ftr" sz="quarter" idx="11"/>
          </p:nvPr>
        </p:nvSpPr>
        <p:spPr/>
        <p:txBody>
          <a:bodyPr/>
          <a:lstStyle/>
          <a:p>
            <a:r>
              <a:rPr lang="fr-FR"/>
              <a:t>G. Jobert- C. Lagarde-S. Odena-P. Olry - AL. Ulmann</a:t>
            </a:r>
          </a:p>
        </p:txBody>
      </p:sp>
      <p:sp>
        <p:nvSpPr>
          <p:cNvPr id="7" name="Slide Number Placeholder 6"/>
          <p:cNvSpPr>
            <a:spLocks noGrp="1"/>
          </p:cNvSpPr>
          <p:nvPr>
            <p:ph type="sldNum" sz="quarter" idx="12"/>
          </p:nvPr>
        </p:nvSpPr>
        <p:spPr/>
        <p:txBody>
          <a:bodyPr/>
          <a:lstStyle/>
          <a:p>
            <a:fld id="{A71A19AF-2455-8C43-9EC7-872E7563397F}" type="slidenum">
              <a:rPr lang="fr-FR" smtClean="0"/>
              <a:t>‹N°›</a:t>
            </a:fld>
            <a:endParaRPr lang="fr-FR"/>
          </a:p>
        </p:txBody>
      </p:sp>
    </p:spTree>
    <p:extLst>
      <p:ext uri="{BB962C8B-B14F-4D97-AF65-F5344CB8AC3E}">
        <p14:creationId xmlns:p14="http://schemas.microsoft.com/office/powerpoint/2010/main" val="3147911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730A1EA-7003-B140-B232-082C56A6D363}" type="datetime1">
              <a:rPr lang="fr-FR" smtClean="0"/>
              <a:t>13/05/2022</a:t>
            </a:fld>
            <a:endParaRPr lang="fr-FR"/>
          </a:p>
        </p:txBody>
      </p:sp>
      <p:sp>
        <p:nvSpPr>
          <p:cNvPr id="8" name="Footer Placeholder 7"/>
          <p:cNvSpPr>
            <a:spLocks noGrp="1"/>
          </p:cNvSpPr>
          <p:nvPr>
            <p:ph type="ftr" sz="quarter" idx="11"/>
          </p:nvPr>
        </p:nvSpPr>
        <p:spPr/>
        <p:txBody>
          <a:bodyPr/>
          <a:lstStyle/>
          <a:p>
            <a:r>
              <a:rPr lang="fr-FR"/>
              <a:t>G. Jobert- C. Lagarde-S. Odena-P. Olry - AL. Ulmann</a:t>
            </a:r>
          </a:p>
        </p:txBody>
      </p:sp>
      <p:sp>
        <p:nvSpPr>
          <p:cNvPr id="9" name="Slide Number Placeholder 8"/>
          <p:cNvSpPr>
            <a:spLocks noGrp="1"/>
          </p:cNvSpPr>
          <p:nvPr>
            <p:ph type="sldNum" sz="quarter" idx="12"/>
          </p:nvPr>
        </p:nvSpPr>
        <p:spPr/>
        <p:txBody>
          <a:bodyPr/>
          <a:lstStyle/>
          <a:p>
            <a:fld id="{A71A19AF-2455-8C43-9EC7-872E7563397F}" type="slidenum">
              <a:rPr lang="fr-FR" smtClean="0"/>
              <a:t>‹N°›</a:t>
            </a:fld>
            <a:endParaRPr lang="fr-FR"/>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556242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89E85F3F-E4A9-9C44-9FD1-D8F37CD791A1}" type="datetime1">
              <a:rPr lang="fr-FR" smtClean="0"/>
              <a:t>13/05/2022</a:t>
            </a:fld>
            <a:endParaRPr lang="fr-FR"/>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r>
              <a:rPr lang="fr-FR"/>
              <a:t>G. Jobert- C. Lagarde-S. Odena-P. Olry - AL. Ulmann</a:t>
            </a:r>
          </a:p>
        </p:txBody>
      </p:sp>
      <p:sp>
        <p:nvSpPr>
          <p:cNvPr id="5" name="Slide Number Placeholder 4"/>
          <p:cNvSpPr>
            <a:spLocks noGrp="1"/>
          </p:cNvSpPr>
          <p:nvPr>
            <p:ph type="sldNum" sz="quarter" idx="12"/>
          </p:nvPr>
        </p:nvSpPr>
        <p:spPr/>
        <p:txBody>
          <a:bodyPr/>
          <a:lstStyle/>
          <a:p>
            <a:fld id="{A71A19AF-2455-8C43-9EC7-872E7563397F}" type="slidenum">
              <a:rPr lang="fr-FR" smtClean="0"/>
              <a:t>‹N°›</a:t>
            </a:fld>
            <a:endParaRPr lang="fr-FR"/>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3877522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730C99-7AE4-CF40-A1B0-524295FE5BEE}" type="datetime1">
              <a:rPr lang="fr-FR" smtClean="0"/>
              <a:t>13/05/2022</a:t>
            </a:fld>
            <a:endParaRPr lang="fr-FR"/>
          </a:p>
        </p:txBody>
      </p:sp>
      <p:sp>
        <p:nvSpPr>
          <p:cNvPr id="3" name="Footer Placeholder 2"/>
          <p:cNvSpPr>
            <a:spLocks noGrp="1"/>
          </p:cNvSpPr>
          <p:nvPr>
            <p:ph type="ftr" sz="quarter" idx="11"/>
          </p:nvPr>
        </p:nvSpPr>
        <p:spPr/>
        <p:txBody>
          <a:bodyPr/>
          <a:lstStyle/>
          <a:p>
            <a:r>
              <a:rPr lang="fr-FR"/>
              <a:t>G. Jobert- C. Lagarde-S. Odena-P. Olry - AL. Ulmann</a:t>
            </a:r>
          </a:p>
        </p:txBody>
      </p:sp>
      <p:sp>
        <p:nvSpPr>
          <p:cNvPr id="4" name="Slide Number Placeholder 3"/>
          <p:cNvSpPr>
            <a:spLocks noGrp="1"/>
          </p:cNvSpPr>
          <p:nvPr>
            <p:ph type="sldNum" sz="quarter" idx="12"/>
          </p:nvPr>
        </p:nvSpPr>
        <p:spPr/>
        <p:txBody>
          <a:bodyPr/>
          <a:lstStyle/>
          <a:p>
            <a:fld id="{A71A19AF-2455-8C43-9EC7-872E7563397F}" type="slidenum">
              <a:rPr lang="fr-FR" smtClean="0"/>
              <a:t>‹N°›</a:t>
            </a:fld>
            <a:endParaRPr lang="fr-FR"/>
          </a:p>
        </p:txBody>
      </p:sp>
    </p:spTree>
    <p:extLst>
      <p:ext uri="{BB962C8B-B14F-4D97-AF65-F5344CB8AC3E}">
        <p14:creationId xmlns:p14="http://schemas.microsoft.com/office/powerpoint/2010/main" val="1634984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fr-FR"/>
              <a:t>Modifiez le style du titre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9" name="Date Placeholder 8"/>
          <p:cNvSpPr>
            <a:spLocks noGrp="1"/>
          </p:cNvSpPr>
          <p:nvPr>
            <p:ph type="dt" sz="half" idx="10"/>
          </p:nvPr>
        </p:nvSpPr>
        <p:spPr/>
        <p:txBody>
          <a:bodyPr/>
          <a:lstStyle/>
          <a:p>
            <a:fld id="{32268ECA-23E6-3E44-96AB-811EDCBC3FB5}" type="datetime1">
              <a:rPr lang="fr-FR" smtClean="0"/>
              <a:t>13/05/2022</a:t>
            </a:fld>
            <a:endParaRPr lang="fr-FR"/>
          </a:p>
        </p:txBody>
      </p:sp>
      <p:sp>
        <p:nvSpPr>
          <p:cNvPr id="10" name="Footer Placeholder 9"/>
          <p:cNvSpPr>
            <a:spLocks noGrp="1"/>
          </p:cNvSpPr>
          <p:nvPr>
            <p:ph type="ftr" sz="quarter" idx="11"/>
          </p:nvPr>
        </p:nvSpPr>
        <p:spPr/>
        <p:txBody>
          <a:bodyPr/>
          <a:lstStyle/>
          <a:p>
            <a:r>
              <a:rPr lang="fr-FR"/>
              <a:t>G. Jobert- C. Lagarde-S. Odena-P. Olry - AL. Ulmann</a:t>
            </a:r>
          </a:p>
        </p:txBody>
      </p:sp>
      <p:sp>
        <p:nvSpPr>
          <p:cNvPr id="11" name="Slide Number Placeholder 10"/>
          <p:cNvSpPr>
            <a:spLocks noGrp="1"/>
          </p:cNvSpPr>
          <p:nvPr>
            <p:ph type="sldNum" sz="quarter" idx="12"/>
          </p:nvPr>
        </p:nvSpPr>
        <p:spPr/>
        <p:txBody>
          <a:bodyPr/>
          <a:lstStyle/>
          <a:p>
            <a:fld id="{A71A19AF-2455-8C43-9EC7-872E7563397F}" type="slidenum">
              <a:rPr lang="fr-FR" smtClean="0"/>
              <a:t>‹N°›</a:t>
            </a:fld>
            <a:endParaRPr lang="fr-FR"/>
          </a:p>
        </p:txBody>
      </p:sp>
    </p:spTree>
    <p:extLst>
      <p:ext uri="{BB962C8B-B14F-4D97-AF65-F5344CB8AC3E}">
        <p14:creationId xmlns:p14="http://schemas.microsoft.com/office/powerpoint/2010/main" val="2504341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fr-FR"/>
              <a:t>Modifiez le style du titre</a:t>
            </a:r>
            <a:endParaRPr lang="en-US" dirty="0"/>
          </a:p>
        </p:txBody>
      </p:sp>
      <p:sp>
        <p:nvSpPr>
          <p:cNvPr id="3" name="Picture Placeholder 2"/>
          <p:cNvSpPr>
            <a:spLocks noGrp="1"/>
          </p:cNvSpPr>
          <p:nvPr>
            <p:ph type="pic" idx="1"/>
          </p:nvPr>
        </p:nvSpPr>
        <p:spPr>
          <a:xfrm>
            <a:off x="0" y="0"/>
            <a:ext cx="6227805"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8" name="Date Placeholder 7"/>
          <p:cNvSpPr>
            <a:spLocks noGrp="1"/>
          </p:cNvSpPr>
          <p:nvPr>
            <p:ph type="dt" sz="half" idx="10"/>
          </p:nvPr>
        </p:nvSpPr>
        <p:spPr/>
        <p:txBody>
          <a:bodyPr/>
          <a:lstStyle/>
          <a:p>
            <a:fld id="{0865D245-E242-2749-823D-F9E0B35B8ABB}" type="datetime1">
              <a:rPr lang="fr-FR" smtClean="0"/>
              <a:t>13/05/2022</a:t>
            </a:fld>
            <a:endParaRPr lang="fr-FR"/>
          </a:p>
        </p:txBody>
      </p:sp>
      <p:sp>
        <p:nvSpPr>
          <p:cNvPr id="10" name="Slide Number Placeholder 9"/>
          <p:cNvSpPr>
            <a:spLocks noGrp="1"/>
          </p:cNvSpPr>
          <p:nvPr>
            <p:ph type="sldNum" sz="quarter" idx="12"/>
          </p:nvPr>
        </p:nvSpPr>
        <p:spPr/>
        <p:txBody>
          <a:bodyPr/>
          <a:lstStyle/>
          <a:p>
            <a:fld id="{A71A19AF-2455-8C43-9EC7-872E7563397F}" type="slidenum">
              <a:rPr lang="fr-FR" smtClean="0"/>
              <a:t>‹N°›</a:t>
            </a:fld>
            <a:endParaRPr lang="fr-FR"/>
          </a:p>
        </p:txBody>
      </p:sp>
    </p:spTree>
    <p:extLst>
      <p:ext uri="{BB962C8B-B14F-4D97-AF65-F5344CB8AC3E}">
        <p14:creationId xmlns:p14="http://schemas.microsoft.com/office/powerpoint/2010/main" val="3685919165"/>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0865D245-E242-2749-823D-F9E0B35B8ABB}" type="datetime1">
              <a:rPr lang="fr-FR" smtClean="0"/>
              <a:t>13/05/2022</a:t>
            </a:fld>
            <a:endParaRPr lang="fr-FR"/>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r>
              <a:rPr lang="fr-FR"/>
              <a:t>G. Jobert- C. Lagarde-S. Odena-P. Olry - AL. Ulmann</a:t>
            </a:r>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A71A19AF-2455-8C43-9EC7-872E7563397F}" type="slidenum">
              <a:rPr lang="fr-FR" smtClean="0"/>
              <a:t>‹N°›</a:t>
            </a:fld>
            <a:endParaRPr lang="fr-FR"/>
          </a:p>
        </p:txBody>
      </p:sp>
    </p:spTree>
    <p:extLst>
      <p:ext uri="{BB962C8B-B14F-4D97-AF65-F5344CB8AC3E}">
        <p14:creationId xmlns:p14="http://schemas.microsoft.com/office/powerpoint/2010/main" val="389911955"/>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hf sldNum="0" hdr="0" dt="0"/>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tif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
        <p:cNvGrpSpPr/>
        <p:nvPr/>
      </p:nvGrpSpPr>
      <p:grpSpPr>
        <a:xfrm>
          <a:off x="0" y="0"/>
          <a:ext cx="0" cy="0"/>
          <a:chOff x="0" y="0"/>
          <a:chExt cx="0" cy="0"/>
        </a:xfrm>
      </p:grpSpPr>
      <p:sp>
        <p:nvSpPr>
          <p:cNvPr id="17" name="Google Shape;17;p1"/>
          <p:cNvSpPr txBox="1">
            <a:spLocks noGrp="1"/>
          </p:cNvSpPr>
          <p:nvPr>
            <p:ph type="ftr" sz="quarter" idx="11"/>
          </p:nvPr>
        </p:nvSpPr>
        <p:spPr>
          <a:xfrm>
            <a:off x="3218700" y="5724260"/>
            <a:ext cx="5567948" cy="981340"/>
          </a:xfrm>
          <a:prstGeom prst="rect">
            <a:avLst/>
          </a:prstGeom>
          <a:noFill/>
          <a:ln>
            <a:noFill/>
          </a:ln>
        </p:spPr>
        <p:txBody>
          <a:bodyPr spcFirstLastPara="1" vert="horz" wrap="square" lIns="91425" tIns="45700" rIns="91425" bIns="45700" rtlCol="0" anchor="ctr" anchorCtr="0">
            <a:noAutofit/>
          </a:bodyPr>
          <a:lstStyle/>
          <a:p>
            <a:pPr algn="ctr"/>
            <a:r>
              <a:rPr lang="fr-FR" sz="1400" dirty="0">
                <a:solidFill>
                  <a:schemeClr val="tx2">
                    <a:lumMod val="75000"/>
                  </a:schemeClr>
                </a:solidFill>
              </a:rPr>
              <a:t>Catherine Bouve, Maîtresse de conférence</a:t>
            </a:r>
          </a:p>
          <a:p>
            <a:pPr algn="ctr"/>
            <a:r>
              <a:rPr lang="fr-FR" sz="1400" dirty="0">
                <a:solidFill>
                  <a:schemeClr val="tx2">
                    <a:lumMod val="75000"/>
                  </a:schemeClr>
                </a:solidFill>
              </a:rPr>
              <a:t>Laboratoire </a:t>
            </a:r>
            <a:r>
              <a:rPr lang="fr-FR" sz="1400" dirty="0" err="1">
                <a:solidFill>
                  <a:schemeClr val="tx2">
                    <a:lumMod val="75000"/>
                  </a:schemeClr>
                </a:solidFill>
              </a:rPr>
              <a:t>Experice</a:t>
            </a:r>
            <a:r>
              <a:rPr lang="fr-FR" sz="1400" dirty="0">
                <a:solidFill>
                  <a:schemeClr val="tx2">
                    <a:lumMod val="75000"/>
                  </a:schemeClr>
                </a:solidFill>
              </a:rPr>
              <a:t> – mai 2022</a:t>
            </a:r>
          </a:p>
          <a:p>
            <a:pPr algn="ctr"/>
            <a:r>
              <a:rPr lang="fr-FR" sz="1400" dirty="0">
                <a:solidFill>
                  <a:schemeClr val="tx2">
                    <a:lumMod val="75000"/>
                  </a:schemeClr>
                </a:solidFill>
              </a:rPr>
              <a:t>Journée d’études ACCESSIBILITÉ ONE - Bruxelles</a:t>
            </a:r>
            <a:endParaRPr sz="1400" dirty="0">
              <a:solidFill>
                <a:schemeClr val="tx2">
                  <a:lumMod val="75000"/>
                </a:schemeClr>
              </a:solidFill>
            </a:endParaRPr>
          </a:p>
        </p:txBody>
      </p:sp>
      <p:sp>
        <p:nvSpPr>
          <p:cNvPr id="18" name="Google Shape;18;p1"/>
          <p:cNvSpPr/>
          <p:nvPr/>
        </p:nvSpPr>
        <p:spPr>
          <a:xfrm>
            <a:off x="704193" y="1397090"/>
            <a:ext cx="7735614" cy="2816115"/>
          </a:xfrm>
          <a:prstGeom prst="rect">
            <a:avLst/>
          </a:prstGeom>
          <a:noFill/>
          <a:ln>
            <a:noFill/>
          </a:ln>
        </p:spPr>
        <p:txBody>
          <a:bodyPr spcFirstLastPara="1" wrap="square" lIns="91425" tIns="45700" rIns="91425" bIns="45700" anchor="t" anchorCtr="0">
            <a:spAutoFit/>
          </a:bodyPr>
          <a:lstStyle/>
          <a:p>
            <a:pPr lvl="0"/>
            <a:r>
              <a:rPr lang="fr-FR" sz="3100" b="1" dirty="0">
                <a:solidFill>
                  <a:schemeClr val="tx2">
                    <a:lumMod val="75000"/>
                  </a:schemeClr>
                </a:solidFill>
                <a:latin typeface="Arial"/>
                <a:ea typeface="Arial"/>
                <a:cs typeface="Arial"/>
                <a:sym typeface="Arial"/>
              </a:rPr>
              <a:t>Comment comprendre la « non demande » des familles pour une place en milieu d’accueil ?</a:t>
            </a:r>
          </a:p>
          <a:p>
            <a:pPr lvl="0"/>
            <a:endParaRPr lang="fr-FR" sz="2100" b="1" i="0" u="none" strike="noStrike" cap="none" dirty="0">
              <a:solidFill>
                <a:schemeClr val="tx2">
                  <a:lumMod val="75000"/>
                </a:schemeClr>
              </a:solidFill>
              <a:latin typeface="Arial"/>
              <a:ea typeface="Arial"/>
              <a:cs typeface="Arial"/>
              <a:sym typeface="Arial"/>
            </a:endParaRPr>
          </a:p>
          <a:p>
            <a:pPr lvl="0"/>
            <a:r>
              <a:rPr lang="fr-FR" sz="2100" b="1" dirty="0">
                <a:solidFill>
                  <a:schemeClr val="tx2">
                    <a:lumMod val="75000"/>
                  </a:schemeClr>
                </a:solidFill>
                <a:latin typeface="Arial"/>
                <a:ea typeface="Arial"/>
                <a:cs typeface="Arial"/>
                <a:sym typeface="Arial"/>
              </a:rPr>
              <a:t>Eléments de réflexion à partir d’une é</a:t>
            </a:r>
            <a:r>
              <a:rPr lang="fr-FR" sz="2100" b="1" i="0" u="none" strike="noStrike" cap="none" dirty="0">
                <a:solidFill>
                  <a:schemeClr val="tx2">
                    <a:lumMod val="75000"/>
                  </a:schemeClr>
                </a:solidFill>
                <a:latin typeface="Arial"/>
                <a:ea typeface="Arial"/>
                <a:cs typeface="Arial"/>
                <a:sym typeface="Arial"/>
              </a:rPr>
              <a:t>tude sur les besoins d’accueil de la petite enfance non </a:t>
            </a:r>
            <a:r>
              <a:rPr lang="fr-FR" sz="2100" b="1" dirty="0">
                <a:solidFill>
                  <a:schemeClr val="tx2">
                    <a:lumMod val="75000"/>
                  </a:schemeClr>
                </a:solidFill>
                <a:latin typeface="Arial"/>
                <a:ea typeface="Arial"/>
                <a:cs typeface="Arial"/>
                <a:sym typeface="Arial"/>
              </a:rPr>
              <a:t>exprimés dans une ville du département Seine-Saint-Denis (France)</a:t>
            </a:r>
            <a:endParaRPr lang="fr-FR" sz="2100" b="1" i="0" u="none" strike="noStrike" cap="none" dirty="0">
              <a:solidFill>
                <a:schemeClr val="tx2">
                  <a:lumMod val="75000"/>
                </a:schemeClr>
              </a:solidFill>
              <a:latin typeface="Arial"/>
              <a:ea typeface="Arial"/>
              <a:cs typeface="Arial"/>
              <a:sym typeface="Arial"/>
            </a:endParaRPr>
          </a:p>
        </p:txBody>
      </p:sp>
      <p:pic>
        <p:nvPicPr>
          <p:cNvPr id="6" name="image9.jpg" descr="logoUSPN">
            <a:extLst>
              <a:ext uri="{FF2B5EF4-FFF2-40B4-BE49-F238E27FC236}">
                <a16:creationId xmlns:a16="http://schemas.microsoft.com/office/drawing/2014/main" id="{B8E175F2-1C32-45FD-BF4D-2E94435A425C}"/>
              </a:ext>
            </a:extLst>
          </p:cNvPr>
          <p:cNvPicPr/>
          <p:nvPr/>
        </p:nvPicPr>
        <p:blipFill>
          <a:blip r:embed="rId3"/>
          <a:srcRect/>
          <a:stretch>
            <a:fillRect/>
          </a:stretch>
        </p:blipFill>
        <p:spPr>
          <a:xfrm>
            <a:off x="376695" y="4477407"/>
            <a:ext cx="2292933" cy="1058001"/>
          </a:xfrm>
          <a:prstGeom prst="rect">
            <a:avLst/>
          </a:prstGeom>
          <a:ln/>
        </p:spPr>
      </p:pic>
      <p:pic>
        <p:nvPicPr>
          <p:cNvPr id="7" name="image11.png">
            <a:extLst>
              <a:ext uri="{FF2B5EF4-FFF2-40B4-BE49-F238E27FC236}">
                <a16:creationId xmlns:a16="http://schemas.microsoft.com/office/drawing/2014/main" id="{0EF206F0-669B-462B-89FB-2603A84E4239}"/>
              </a:ext>
              <a:ext uri="{C183D7F6-B498-43B3-948B-1728B52AA6E4}">
                <adec:decorative xmlns:adec="http://schemas.microsoft.com/office/drawing/2017/decorative" val="1"/>
              </a:ext>
            </a:extLst>
          </p:cNvPr>
          <p:cNvPicPr/>
          <p:nvPr/>
        </p:nvPicPr>
        <p:blipFill>
          <a:blip r:embed="rId4"/>
          <a:srcRect/>
          <a:stretch>
            <a:fillRect/>
          </a:stretch>
        </p:blipFill>
        <p:spPr>
          <a:xfrm>
            <a:off x="376695" y="5741403"/>
            <a:ext cx="2408546" cy="669907"/>
          </a:xfrm>
          <a:prstGeom prst="rect">
            <a:avLst/>
          </a:prstGeom>
          <a:ln/>
        </p:spPr>
      </p:pic>
      <p:sp>
        <p:nvSpPr>
          <p:cNvPr id="2" name="Titre 1">
            <a:extLst>
              <a:ext uri="{FF2B5EF4-FFF2-40B4-BE49-F238E27FC236}">
                <a16:creationId xmlns:a16="http://schemas.microsoft.com/office/drawing/2014/main" id="{86D70750-8A4C-8C4E-AC09-753123918608}"/>
              </a:ext>
            </a:extLst>
          </p:cNvPr>
          <p:cNvSpPr>
            <a:spLocks noGrp="1"/>
          </p:cNvSpPr>
          <p:nvPr>
            <p:ph type="ctrTitle"/>
          </p:nvPr>
        </p:nvSpPr>
        <p:spPr>
          <a:xfrm>
            <a:off x="775335" y="-2113649"/>
            <a:ext cx="7593330" cy="3035808"/>
          </a:xfrm>
        </p:spPr>
        <p:txBody>
          <a:bodyPr/>
          <a:lstStyle/>
          <a:p>
            <a:pPr rtl="0" eaLnBrk="1" latinLnBrk="0" hangingPunct="1"/>
            <a:r>
              <a:rPr lang="fr-FR" sz="2800" b="1" kern="1200" cap="none" dirty="0">
                <a:solidFill>
                  <a:srgbClr val="4F4B4B"/>
                </a:solidFill>
                <a:effectLst/>
                <a:latin typeface="Arial" panose="020B0604020202020204" pitchFamily="34" charset="0"/>
                <a:ea typeface="Arial" panose="020B0604020202020204" pitchFamily="34" charset="0"/>
                <a:cs typeface="Arial" panose="020B0604020202020204" pitchFamily="34" charset="0"/>
              </a:rPr>
              <a:t>Comment comprendre la « non demande » des familles pour une place en milieu d’accueil ?</a:t>
            </a:r>
            <a:endParaRPr lang="fr-BE" sz="6000" cap="none" dirty="0">
              <a:effectLst/>
            </a:endParaRPr>
          </a:p>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831FF2-572E-B64F-A9A9-251635773AAC}"/>
              </a:ext>
            </a:extLst>
          </p:cNvPr>
          <p:cNvSpPr>
            <a:spLocks noGrp="1"/>
          </p:cNvSpPr>
          <p:nvPr>
            <p:ph type="title"/>
          </p:nvPr>
        </p:nvSpPr>
        <p:spPr>
          <a:xfrm>
            <a:off x="685800" y="1122218"/>
            <a:ext cx="7772400" cy="999190"/>
          </a:xfrm>
        </p:spPr>
        <p:txBody>
          <a:bodyPr>
            <a:normAutofit fontScale="90000"/>
          </a:bodyPr>
          <a:lstStyle/>
          <a:p>
            <a:r>
              <a:rPr lang="fr-FR" dirty="0">
                <a:solidFill>
                  <a:schemeClr val="tx2">
                    <a:lumMod val="75000"/>
                  </a:schemeClr>
                </a:solidFill>
              </a:rPr>
              <a:t>Une non-connaissance de l’offre : « pas de travail, pas de place »</a:t>
            </a:r>
            <a:br>
              <a:rPr lang="fr-FR" dirty="0">
                <a:solidFill>
                  <a:schemeClr val="tx2">
                    <a:lumMod val="75000"/>
                  </a:schemeClr>
                </a:solidFill>
              </a:rPr>
            </a:br>
            <a:br>
              <a:rPr lang="fr-FR" dirty="0"/>
            </a:br>
            <a:endParaRPr lang="fr-FR" dirty="0"/>
          </a:p>
        </p:txBody>
      </p:sp>
      <p:sp>
        <p:nvSpPr>
          <p:cNvPr id="3" name="Espace réservé du contenu 2">
            <a:extLst>
              <a:ext uri="{FF2B5EF4-FFF2-40B4-BE49-F238E27FC236}">
                <a16:creationId xmlns:a16="http://schemas.microsoft.com/office/drawing/2014/main" id="{A1BFF4A4-5AA8-EE4C-B3F2-24AAFDB1FCA5}"/>
              </a:ext>
            </a:extLst>
          </p:cNvPr>
          <p:cNvSpPr>
            <a:spLocks noGrp="1"/>
          </p:cNvSpPr>
          <p:nvPr>
            <p:ph idx="1"/>
          </p:nvPr>
        </p:nvSpPr>
        <p:spPr>
          <a:xfrm>
            <a:off x="685799" y="2121407"/>
            <a:ext cx="7931727" cy="4473357"/>
          </a:xfrm>
        </p:spPr>
        <p:txBody>
          <a:bodyPr>
            <a:normAutofit/>
          </a:bodyPr>
          <a:lstStyle/>
          <a:p>
            <a:pPr algn="just"/>
            <a:r>
              <a:rPr lang="fr-FR" dirty="0">
                <a:solidFill>
                  <a:schemeClr val="tx2">
                    <a:lumMod val="75000"/>
                  </a:schemeClr>
                </a:solidFill>
              </a:rPr>
              <a:t>Les injonctions sociales à être une « bonne mère » et le manque de connaissance de l’offre et de ses conditions d’accès s’alimentent mutuellement. Les familles n’effectuent pas de demande, pensant n’y avoir pas droit et estimant la démarche, complexe.</a:t>
            </a:r>
          </a:p>
          <a:p>
            <a:pPr lvl="1" algn="just"/>
            <a:r>
              <a:rPr lang="fr-FR" sz="2000" dirty="0">
                <a:solidFill>
                  <a:schemeClr val="tx2">
                    <a:lumMod val="75000"/>
                  </a:schemeClr>
                </a:solidFill>
                <a:latin typeface="Garamond" panose="02020404030301010803" pitchFamily="18" charset="0"/>
              </a:rPr>
              <a:t>« </a:t>
            </a:r>
            <a:r>
              <a:rPr lang="fr-FR" sz="2000" i="1" dirty="0">
                <a:solidFill>
                  <a:schemeClr val="tx2">
                    <a:lumMod val="75000"/>
                  </a:schemeClr>
                </a:solidFill>
                <a:latin typeface="Garamond" panose="02020404030301010803" pitchFamily="18" charset="0"/>
              </a:rPr>
              <a:t>Y pas de place et puis il faut aller à la mairie. C’est loin, il faut prendre le bus ; moi j’ai pas de voiture, je n’ai pas le permis, c’est difficile. Et puis tous les papiers, c’est difficile ». </a:t>
            </a:r>
            <a:r>
              <a:rPr lang="fr-FR" sz="2000" dirty="0">
                <a:solidFill>
                  <a:schemeClr val="tx2">
                    <a:lumMod val="75000"/>
                  </a:schemeClr>
                </a:solidFill>
                <a:latin typeface="Garamond" panose="02020404030301010803" pitchFamily="18" charset="0"/>
              </a:rPr>
              <a:t>(Madame J).</a:t>
            </a:r>
          </a:p>
          <a:p>
            <a:pPr lvl="1" algn="just"/>
            <a:r>
              <a:rPr lang="fr-FR" sz="2000" i="1" dirty="0">
                <a:solidFill>
                  <a:schemeClr val="tx2">
                    <a:lumMod val="75000"/>
                  </a:schemeClr>
                </a:solidFill>
                <a:latin typeface="Garamond" panose="02020404030301010803" pitchFamily="18" charset="0"/>
              </a:rPr>
              <a:t>« Je ne crois pas que ça soit possible parce que moi je ne fais rien, je suis à la maison en ce moment, donc je suis pour ça… » </a:t>
            </a:r>
            <a:r>
              <a:rPr lang="fr-FR" sz="2000" dirty="0">
                <a:solidFill>
                  <a:schemeClr val="tx2">
                    <a:lumMod val="75000"/>
                  </a:schemeClr>
                </a:solidFill>
                <a:latin typeface="Garamond" panose="02020404030301010803" pitchFamily="18" charset="0"/>
              </a:rPr>
              <a:t>(Madame G, en recherche d’emploi)</a:t>
            </a:r>
          </a:p>
          <a:p>
            <a:pPr lvl="1" algn="just"/>
            <a:r>
              <a:rPr lang="fr-FR" sz="2000" i="1" dirty="0">
                <a:solidFill>
                  <a:schemeClr val="tx2">
                    <a:lumMod val="75000"/>
                  </a:schemeClr>
                </a:solidFill>
                <a:latin typeface="Garamond" panose="02020404030301010803" pitchFamily="18" charset="0"/>
              </a:rPr>
              <a:t>« En fait, je cherche une place en crèche pour lui et en fait j’ai pas trouvé. Quand je dépose le dossier, ils me disent toujours : y pas de place pour vous (…). La première fois, ils m’ont dit parce que je travaille pas, juste mon mari qui travaille. Je suis femme au foyer. Ils m’ont dit que c’est à cause du travail (…) même à temps partiel ». </a:t>
            </a:r>
            <a:r>
              <a:rPr lang="fr-FR" sz="2000" dirty="0">
                <a:solidFill>
                  <a:schemeClr val="tx2">
                    <a:lumMod val="75000"/>
                  </a:schemeClr>
                </a:solidFill>
                <a:latin typeface="Garamond" panose="02020404030301010803" pitchFamily="18" charset="0"/>
              </a:rPr>
              <a:t>(Madame S)</a:t>
            </a:r>
          </a:p>
          <a:p>
            <a:pPr lvl="1" algn="just"/>
            <a:endParaRPr lang="fr-FR" sz="2000" dirty="0">
              <a:solidFill>
                <a:schemeClr val="tx2">
                  <a:lumMod val="75000"/>
                </a:schemeClr>
              </a:solidFill>
              <a:latin typeface="Garamond" panose="02020404030301010803" pitchFamily="18" charset="0"/>
            </a:endParaRPr>
          </a:p>
          <a:p>
            <a:pPr lvl="1" algn="just"/>
            <a:endParaRPr lang="fr-FR" sz="2000" dirty="0">
              <a:solidFill>
                <a:schemeClr val="tx2">
                  <a:lumMod val="75000"/>
                </a:schemeClr>
              </a:solidFill>
              <a:latin typeface="Garamond" panose="02020404030301010803" pitchFamily="18" charset="0"/>
            </a:endParaRPr>
          </a:p>
        </p:txBody>
      </p:sp>
    </p:spTree>
    <p:extLst>
      <p:ext uri="{BB962C8B-B14F-4D97-AF65-F5344CB8AC3E}">
        <p14:creationId xmlns:p14="http://schemas.microsoft.com/office/powerpoint/2010/main" val="909018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831FF2-572E-B64F-A9A9-251635773AAC}"/>
              </a:ext>
            </a:extLst>
          </p:cNvPr>
          <p:cNvSpPr>
            <a:spLocks noGrp="1"/>
          </p:cNvSpPr>
          <p:nvPr>
            <p:ph type="title"/>
          </p:nvPr>
        </p:nvSpPr>
        <p:spPr/>
        <p:txBody>
          <a:bodyPr>
            <a:normAutofit fontScale="90000"/>
          </a:bodyPr>
          <a:lstStyle/>
          <a:p>
            <a:r>
              <a:rPr lang="fr-FR" dirty="0">
                <a:solidFill>
                  <a:schemeClr val="tx2">
                    <a:lumMod val="75000"/>
                  </a:schemeClr>
                </a:solidFill>
              </a:rPr>
              <a:t>La non-adhésion </a:t>
            </a:r>
            <a:r>
              <a:rPr lang="fr-FR" sz="3600" dirty="0">
                <a:solidFill>
                  <a:schemeClr val="tx2">
                    <a:lumMod val="75000"/>
                  </a:schemeClr>
                </a:solidFill>
              </a:rPr>
              <a:t>et le faux choix de l’assistante maternelle et de l’accueil à temps partiel</a:t>
            </a:r>
          </a:p>
        </p:txBody>
      </p:sp>
      <p:sp>
        <p:nvSpPr>
          <p:cNvPr id="3" name="Espace réservé du contenu 2">
            <a:extLst>
              <a:ext uri="{FF2B5EF4-FFF2-40B4-BE49-F238E27FC236}">
                <a16:creationId xmlns:a16="http://schemas.microsoft.com/office/drawing/2014/main" id="{A1BFF4A4-5AA8-EE4C-B3F2-24AAFDB1FCA5}"/>
              </a:ext>
            </a:extLst>
          </p:cNvPr>
          <p:cNvSpPr>
            <a:spLocks noGrp="1"/>
          </p:cNvSpPr>
          <p:nvPr>
            <p:ph idx="1"/>
          </p:nvPr>
        </p:nvSpPr>
        <p:spPr/>
        <p:txBody>
          <a:bodyPr>
            <a:normAutofit fontScale="92500" lnSpcReduction="10000"/>
          </a:bodyPr>
          <a:lstStyle/>
          <a:p>
            <a:r>
              <a:rPr lang="fr-FR" i="1" dirty="0">
                <a:solidFill>
                  <a:schemeClr val="tx2">
                    <a:lumMod val="75000"/>
                  </a:schemeClr>
                </a:solidFill>
                <a:latin typeface="Garamond" panose="02020404030301010803" pitchFamily="18" charset="0"/>
              </a:rPr>
              <a:t>« Je suis passée à la mairie pour inscrire ma fille, pour commencer le travail, ils m’ont dit, c’est encombré. Ça fait quoi… depuis mars dernier, mais ils ne m’ont pas appelé. Donc ils m’ont proposé de trouver, de chercher une assistante maternelle. Donc moi je ne sais pas c’est où. (…) À la mairie, ils m’ont dit que si tu es pressée, tu peux, tu peux avoir une assistante maternelle… Ils m’ont pas donné de liste, ils m’ont pas dit, ils m’ont juste dit que ça existait, c’est tout. Ils m’ont dit ça, après moi je n’ai pas cherché. Non, parce que moi je ne sais pas où… » (</a:t>
            </a:r>
            <a:r>
              <a:rPr lang="fr-FR" dirty="0">
                <a:solidFill>
                  <a:schemeClr val="tx2">
                    <a:lumMod val="75000"/>
                  </a:schemeClr>
                </a:solidFill>
                <a:latin typeface="Garamond" panose="02020404030301010803" pitchFamily="18" charset="0"/>
              </a:rPr>
              <a:t>Mme B, fille 18 mois). </a:t>
            </a:r>
          </a:p>
          <a:p>
            <a:pPr algn="just"/>
            <a:r>
              <a:rPr lang="fr-FR" i="1" dirty="0">
                <a:solidFill>
                  <a:schemeClr val="tx2">
                    <a:lumMod val="75000"/>
                  </a:schemeClr>
                </a:solidFill>
                <a:latin typeface="Garamond" panose="02020404030301010803" pitchFamily="18" charset="0"/>
              </a:rPr>
              <a:t>« J’ai dit non </a:t>
            </a:r>
            <a:r>
              <a:rPr lang="fr-FR" dirty="0">
                <a:solidFill>
                  <a:schemeClr val="tx2">
                    <a:lumMod val="75000"/>
                  </a:schemeClr>
                </a:solidFill>
                <a:latin typeface="Garamond" panose="02020404030301010803" pitchFamily="18" charset="0"/>
              </a:rPr>
              <a:t>(embaucher une AM)</a:t>
            </a:r>
            <a:r>
              <a:rPr lang="fr-FR" i="1" dirty="0">
                <a:solidFill>
                  <a:schemeClr val="tx2">
                    <a:lumMod val="75000"/>
                  </a:schemeClr>
                </a:solidFill>
                <a:latin typeface="Garamond" panose="02020404030301010803" pitchFamily="18" charset="0"/>
              </a:rPr>
              <a:t>, moi mon travail je gagne même pas 600€ comment je vais payer 500 ou 600, même la CAF il paye le moitié pour moi…, je peux pas » </a:t>
            </a:r>
            <a:r>
              <a:rPr lang="fr-FR" dirty="0">
                <a:solidFill>
                  <a:schemeClr val="tx2">
                    <a:lumMod val="75000"/>
                  </a:schemeClr>
                </a:solidFill>
                <a:latin typeface="Garamond" panose="02020404030301010803" pitchFamily="18" charset="0"/>
              </a:rPr>
              <a:t>(Madame J, 3 enfants, en recherche d’emploi)</a:t>
            </a:r>
          </a:p>
          <a:p>
            <a:pPr algn="just"/>
            <a:r>
              <a:rPr lang="fr-FR" i="1" dirty="0">
                <a:solidFill>
                  <a:schemeClr val="tx2">
                    <a:lumMod val="75000"/>
                  </a:schemeClr>
                </a:solidFill>
                <a:latin typeface="Garamond" panose="02020404030301010803" pitchFamily="18" charset="0"/>
              </a:rPr>
              <a:t>« Une demande en halte-garderie, ça faisait sauter ma demande en crèche, donc on m’a dit que franchement il vaut mieux pas… Elle m'a dit qu’elle n’était même pas sûre que j’allais avoir la halte-garderie, donc que c’était mieux de rester sur la demande en crèche que de passer à une demande de halte-garderie, et puis on pouvait plus jamais revenir sur la demande en crèche… Et voilà. » </a:t>
            </a:r>
            <a:r>
              <a:rPr lang="fr-FR" dirty="0">
                <a:solidFill>
                  <a:schemeClr val="tx2">
                    <a:lumMod val="75000"/>
                  </a:schemeClr>
                </a:solidFill>
                <a:latin typeface="Garamond" panose="02020404030301010803" pitchFamily="18" charset="0"/>
              </a:rPr>
              <a:t>(Madame R) </a:t>
            </a:r>
          </a:p>
          <a:p>
            <a:pPr algn="just"/>
            <a:endParaRPr lang="fr-FR" dirty="0">
              <a:solidFill>
                <a:schemeClr val="tx2">
                  <a:lumMod val="75000"/>
                </a:schemeClr>
              </a:solidFill>
              <a:latin typeface="Garamond" panose="02020404030301010803" pitchFamily="18" charset="0"/>
            </a:endParaRPr>
          </a:p>
        </p:txBody>
      </p:sp>
    </p:spTree>
    <p:extLst>
      <p:ext uri="{BB962C8B-B14F-4D97-AF65-F5344CB8AC3E}">
        <p14:creationId xmlns:p14="http://schemas.microsoft.com/office/powerpoint/2010/main" val="3111737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831FF2-572E-B64F-A9A9-251635773AAC}"/>
              </a:ext>
            </a:extLst>
          </p:cNvPr>
          <p:cNvSpPr>
            <a:spLocks noGrp="1"/>
          </p:cNvSpPr>
          <p:nvPr>
            <p:ph type="title"/>
          </p:nvPr>
        </p:nvSpPr>
        <p:spPr/>
        <p:txBody>
          <a:bodyPr/>
          <a:lstStyle/>
          <a:p>
            <a:r>
              <a:rPr lang="fr-FR" dirty="0">
                <a:solidFill>
                  <a:schemeClr val="tx2">
                    <a:lumMod val="75000"/>
                  </a:schemeClr>
                </a:solidFill>
              </a:rPr>
              <a:t>La non-réception,  entre débrouille « au noir » et repli sur soi</a:t>
            </a:r>
          </a:p>
        </p:txBody>
      </p:sp>
      <p:sp>
        <p:nvSpPr>
          <p:cNvPr id="3" name="Espace réservé du contenu 2">
            <a:extLst>
              <a:ext uri="{FF2B5EF4-FFF2-40B4-BE49-F238E27FC236}">
                <a16:creationId xmlns:a16="http://schemas.microsoft.com/office/drawing/2014/main" id="{A1BFF4A4-5AA8-EE4C-B3F2-24AAFDB1FCA5}"/>
              </a:ext>
            </a:extLst>
          </p:cNvPr>
          <p:cNvSpPr>
            <a:spLocks noGrp="1"/>
          </p:cNvSpPr>
          <p:nvPr>
            <p:ph idx="1"/>
          </p:nvPr>
        </p:nvSpPr>
        <p:spPr>
          <a:xfrm>
            <a:off x="685800" y="2121408"/>
            <a:ext cx="8056418" cy="4050792"/>
          </a:xfrm>
        </p:spPr>
        <p:txBody>
          <a:bodyPr>
            <a:normAutofit fontScale="92500" lnSpcReduction="10000"/>
          </a:bodyPr>
          <a:lstStyle/>
          <a:p>
            <a:r>
              <a:rPr lang="fr-FR" i="1" dirty="0">
                <a:solidFill>
                  <a:schemeClr val="tx2">
                    <a:lumMod val="75000"/>
                  </a:schemeClr>
                </a:solidFill>
                <a:latin typeface="Garamond" panose="02020404030301010803" pitchFamily="18" charset="0"/>
              </a:rPr>
              <a:t>« C’est une vieille dame </a:t>
            </a:r>
            <a:r>
              <a:rPr lang="fr-FR" dirty="0">
                <a:solidFill>
                  <a:schemeClr val="tx2">
                    <a:lumMod val="75000"/>
                  </a:schemeClr>
                </a:solidFill>
                <a:latin typeface="Garamond" panose="02020404030301010803" pitchFamily="18" charset="0"/>
              </a:rPr>
              <a:t>(62 ans) </a:t>
            </a:r>
            <a:r>
              <a:rPr lang="fr-FR" i="1" dirty="0">
                <a:solidFill>
                  <a:schemeClr val="tx2">
                    <a:lumMod val="75000"/>
                  </a:schemeClr>
                </a:solidFill>
                <a:latin typeface="Garamond" panose="02020404030301010803" pitchFamily="18" charset="0"/>
              </a:rPr>
              <a:t>qui se déplace, à 7h déjà elle est chez moi jusqu’à… Déjà là, elle est chez moi encore (vers 16h30). Je la paye 300€ par mois (…). Elle vient chez moi et elle fait tout, elle fait tout pour moi (…). Mamie déjà je la vois comme ma mère (…) » </a:t>
            </a:r>
            <a:r>
              <a:rPr lang="fr-FR" dirty="0">
                <a:solidFill>
                  <a:schemeClr val="tx2">
                    <a:lumMod val="75000"/>
                  </a:schemeClr>
                </a:solidFill>
                <a:latin typeface="Garamond" panose="02020404030301010803" pitchFamily="18" charset="0"/>
              </a:rPr>
              <a:t>(Mme A, 3 enfants) </a:t>
            </a:r>
            <a:r>
              <a:rPr lang="fr-FR" i="1" dirty="0">
                <a:solidFill>
                  <a:schemeClr val="tx2">
                    <a:lumMod val="75000"/>
                  </a:schemeClr>
                </a:solidFill>
                <a:latin typeface="Garamond" panose="02020404030301010803" pitchFamily="18" charset="0"/>
              </a:rPr>
              <a:t>(</a:t>
            </a:r>
            <a:r>
              <a:rPr lang="fr-FR" dirty="0">
                <a:solidFill>
                  <a:schemeClr val="tx2">
                    <a:lumMod val="75000"/>
                  </a:schemeClr>
                </a:solidFill>
                <a:latin typeface="Garamond" panose="02020404030301010803" pitchFamily="18" charset="0"/>
              </a:rPr>
              <a:t>demande de place en crèche non obtenue pour le 1</a:t>
            </a:r>
            <a:r>
              <a:rPr lang="fr-FR" baseline="30000" dirty="0">
                <a:solidFill>
                  <a:schemeClr val="tx2">
                    <a:lumMod val="75000"/>
                  </a:schemeClr>
                </a:solidFill>
                <a:latin typeface="Garamond" panose="02020404030301010803" pitchFamily="18" charset="0"/>
              </a:rPr>
              <a:t>er</a:t>
            </a:r>
            <a:r>
              <a:rPr lang="fr-FR" dirty="0">
                <a:solidFill>
                  <a:schemeClr val="tx2">
                    <a:lumMod val="75000"/>
                  </a:schemeClr>
                </a:solidFill>
                <a:latin typeface="Garamond" panose="02020404030301010803" pitchFamily="18" charset="0"/>
              </a:rPr>
              <a:t> enfant, proposition chez une AM, puis proposition d’une place en crèche pour 1 mois avant l’entrée à l’école maternelle, qu’elle refuse).</a:t>
            </a:r>
          </a:p>
          <a:p>
            <a:r>
              <a:rPr lang="fr-FR" dirty="0">
                <a:solidFill>
                  <a:schemeClr val="tx2">
                    <a:lumMod val="75000"/>
                  </a:schemeClr>
                </a:solidFill>
                <a:latin typeface="Garamond" panose="02020404030301010803" pitchFamily="18" charset="0"/>
              </a:rPr>
              <a:t>C’est aussi l’absence d’autre alternative qui contraint Mme Z. à faire garder sa fille de 22 mois par une voisine de l’hôtel social où elles habitent : </a:t>
            </a:r>
            <a:r>
              <a:rPr lang="fr-FR" i="1" dirty="0">
                <a:solidFill>
                  <a:schemeClr val="tx2">
                    <a:lumMod val="75000"/>
                  </a:schemeClr>
                </a:solidFill>
                <a:latin typeface="Garamond" panose="02020404030301010803" pitchFamily="18" charset="0"/>
              </a:rPr>
              <a:t>« Ça me convient pas trop, parce que là où nous habitons, les enfants n’ont pas le droit de jouer dans la cour, elle (sa fille) est toute seule toute la journée avec la voisine, sans sortir, c’est un peu difficile pour elle.</a:t>
            </a:r>
            <a:r>
              <a:rPr lang="fr-FR" dirty="0">
                <a:solidFill>
                  <a:schemeClr val="tx2">
                    <a:lumMod val="75000"/>
                  </a:schemeClr>
                </a:solidFill>
                <a:latin typeface="Garamond" panose="02020404030301010803" pitchFamily="18" charset="0"/>
              </a:rPr>
              <a:t> ». Elle fait des vacations dans une maison de retraite, a fait 3 demandes de place en crèche, non acceptées. Proposition d’une AM qu’elle refuse.</a:t>
            </a:r>
          </a:p>
          <a:p>
            <a:r>
              <a:rPr lang="fr-FR" dirty="0">
                <a:solidFill>
                  <a:schemeClr val="tx2">
                    <a:lumMod val="75000"/>
                  </a:schemeClr>
                </a:solidFill>
                <a:latin typeface="Garamond" panose="02020404030301010803" pitchFamily="18" charset="0"/>
              </a:rPr>
              <a:t>Débrouille au noir ou repli sur soi aussi, lorsqu’il est impossible de réunir des papiers (immigration irrégulière, sous-location au noir…) nécessaires à l’inscription</a:t>
            </a:r>
          </a:p>
        </p:txBody>
      </p:sp>
    </p:spTree>
    <p:extLst>
      <p:ext uri="{BB962C8B-B14F-4D97-AF65-F5344CB8AC3E}">
        <p14:creationId xmlns:p14="http://schemas.microsoft.com/office/powerpoint/2010/main" val="217506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401214" y="446567"/>
            <a:ext cx="7614913" cy="1143000"/>
          </a:xfrm>
          <a:prstGeom prst="rect">
            <a:avLst/>
          </a:prstGeom>
          <a:noFill/>
          <a:ln>
            <a:noFill/>
          </a:ln>
        </p:spPr>
        <p:txBody>
          <a:bodyPr spcFirstLastPara="1" wrap="square" lIns="91425" tIns="45700" rIns="91425" bIns="45700" anchor="b" anchorCtr="0">
            <a:noAutofit/>
          </a:bodyPr>
          <a:lstStyle/>
          <a:p>
            <a:pPr lvl="0">
              <a:spcBef>
                <a:spcPts val="0"/>
              </a:spcBef>
              <a:buClr>
                <a:schemeClr val="accent1"/>
              </a:buClr>
              <a:buSzPts val="3600"/>
            </a:pPr>
            <a:r>
              <a:rPr lang="fr-FR" sz="3200" dirty="0">
                <a:solidFill>
                  <a:schemeClr val="tx2">
                    <a:lumMod val="75000"/>
                  </a:schemeClr>
                </a:solidFill>
              </a:rPr>
              <a:t>Résultats :, la Garderie éphémère, une expérimentation a vocation sociale</a:t>
            </a:r>
            <a:endParaRPr sz="3200" dirty="0">
              <a:solidFill>
                <a:schemeClr val="tx2">
                  <a:lumMod val="75000"/>
                </a:schemeClr>
              </a:solidFill>
            </a:endParaRPr>
          </a:p>
        </p:txBody>
      </p:sp>
      <p:sp>
        <p:nvSpPr>
          <p:cNvPr id="33" name="Google Shape;33;p6"/>
          <p:cNvSpPr txBox="1">
            <a:spLocks noGrp="1"/>
          </p:cNvSpPr>
          <p:nvPr>
            <p:ph idx="1"/>
          </p:nvPr>
        </p:nvSpPr>
        <p:spPr>
          <a:xfrm>
            <a:off x="401214" y="1892164"/>
            <a:ext cx="7820186" cy="4696156"/>
          </a:xfrm>
          <a:prstGeom prst="rect">
            <a:avLst/>
          </a:prstGeom>
          <a:noFill/>
          <a:ln>
            <a:noFill/>
          </a:ln>
        </p:spPr>
        <p:txBody>
          <a:bodyPr spcFirstLastPara="1" wrap="square" lIns="91425" tIns="45700" rIns="91425" bIns="45700" anchor="t" anchorCtr="0">
            <a:normAutofit fontScale="92500" lnSpcReduction="20000"/>
          </a:bodyPr>
          <a:lstStyle/>
          <a:p>
            <a:pPr algn="just"/>
            <a:r>
              <a:rPr lang="fr-FR" dirty="0">
                <a:solidFill>
                  <a:schemeClr val="tx2">
                    <a:lumMod val="75000"/>
                  </a:schemeClr>
                </a:solidFill>
                <a:latin typeface="Garamond" panose="02020404030301010803" pitchFamily="18" charset="0"/>
              </a:rPr>
              <a:t>Un fonctionnement par cycle (trimestre)</a:t>
            </a:r>
          </a:p>
          <a:p>
            <a:pPr algn="just"/>
            <a:r>
              <a:rPr lang="fr-FR" dirty="0">
                <a:solidFill>
                  <a:schemeClr val="tx2">
                    <a:lumMod val="75000"/>
                  </a:schemeClr>
                </a:solidFill>
                <a:latin typeface="Garamond" panose="02020404030301010803" pitchFamily="18" charset="0"/>
              </a:rPr>
              <a:t>12 places, pour des familles sans mode d’accueil, qui n’entrent pas dans les critères généraux d’attribution</a:t>
            </a:r>
          </a:p>
          <a:p>
            <a:pPr algn="just"/>
            <a:r>
              <a:rPr lang="fr-FR" dirty="0">
                <a:solidFill>
                  <a:schemeClr val="tx2">
                    <a:lumMod val="75000"/>
                  </a:schemeClr>
                </a:solidFill>
                <a:latin typeface="Garamond" panose="02020404030301010803" pitchFamily="18" charset="0"/>
              </a:rPr>
              <a:t>A partir de l’âge de la marche</a:t>
            </a:r>
          </a:p>
          <a:p>
            <a:pPr algn="just"/>
            <a:r>
              <a:rPr lang="fr-FR" dirty="0">
                <a:solidFill>
                  <a:schemeClr val="tx2">
                    <a:lumMod val="75000"/>
                  </a:schemeClr>
                </a:solidFill>
                <a:latin typeface="Garamond" panose="02020404030301010803" pitchFamily="18" charset="0"/>
              </a:rPr>
              <a:t>3 heures/semaine, sur une matinée</a:t>
            </a:r>
          </a:p>
          <a:p>
            <a:pPr algn="just"/>
            <a:r>
              <a:rPr lang="fr-FR" dirty="0">
                <a:solidFill>
                  <a:schemeClr val="tx2">
                    <a:lumMod val="75000"/>
                  </a:schemeClr>
                </a:solidFill>
                <a:latin typeface="Garamond" panose="02020404030301010803" pitchFamily="18" charset="0"/>
              </a:rPr>
              <a:t>Des partenaires, prescripteurs de la place</a:t>
            </a:r>
          </a:p>
          <a:p>
            <a:pPr algn="just"/>
            <a:r>
              <a:rPr lang="fr-FR" dirty="0">
                <a:solidFill>
                  <a:schemeClr val="tx2">
                    <a:lumMod val="75000"/>
                  </a:schemeClr>
                </a:solidFill>
                <a:latin typeface="Garamond" panose="02020404030301010803" pitchFamily="18" charset="0"/>
              </a:rPr>
              <a:t>Inscription en Mairie, passage en commission de suivi : un réseau autour de l’accompagnement des familles (un double parcours pour les familles ?)</a:t>
            </a:r>
          </a:p>
          <a:p>
            <a:pPr algn="just"/>
            <a:r>
              <a:rPr lang="fr-FR" dirty="0">
                <a:solidFill>
                  <a:schemeClr val="tx2">
                    <a:lumMod val="75000"/>
                  </a:schemeClr>
                </a:solidFill>
                <a:latin typeface="Garamond" panose="02020404030301010803" pitchFamily="18" charset="0"/>
              </a:rPr>
              <a:t>Sur 26 familles accueillies en 2020 : 8 bénéficiaires du RSA, 8 monoparentales, 6 en hébergement social</a:t>
            </a:r>
          </a:p>
          <a:p>
            <a:pPr algn="just"/>
            <a:r>
              <a:rPr lang="fr-FR" dirty="0">
                <a:solidFill>
                  <a:schemeClr val="tx2">
                    <a:lumMod val="75000"/>
                  </a:schemeClr>
                </a:solidFill>
                <a:latin typeface="Garamond" panose="02020404030301010803" pitchFamily="18" charset="0"/>
              </a:rPr>
              <a:t>Motifs de fréquentation : socialisation des enfants (majeur) ; démarches administratives ou médicales (mineur) ; expérimenter la séparation (travailleurs sociaux)</a:t>
            </a:r>
          </a:p>
          <a:p>
            <a:pPr algn="just"/>
            <a:r>
              <a:rPr lang="fr-FR" dirty="0">
                <a:solidFill>
                  <a:schemeClr val="tx2">
                    <a:lumMod val="75000"/>
                  </a:schemeClr>
                </a:solidFill>
                <a:latin typeface="Garamond" panose="02020404030301010803" pitchFamily="18" charset="0"/>
              </a:rPr>
              <a:t>Quand la prescription se heurte à la non-demande (= absentéisme et éviction)</a:t>
            </a:r>
          </a:p>
        </p:txBody>
      </p:sp>
    </p:spTree>
    <p:extLst>
      <p:ext uri="{BB962C8B-B14F-4D97-AF65-F5344CB8AC3E}">
        <p14:creationId xmlns:p14="http://schemas.microsoft.com/office/powerpoint/2010/main" val="67503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503850" y="205273"/>
            <a:ext cx="7933567" cy="1000072"/>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3600"/>
              <a:buFont typeface="Century Gothic"/>
              <a:buNone/>
            </a:pPr>
            <a:r>
              <a:rPr lang="fr-FR" dirty="0">
                <a:solidFill>
                  <a:schemeClr val="tx2">
                    <a:lumMod val="75000"/>
                  </a:schemeClr>
                </a:solidFill>
              </a:rPr>
              <a:t>Résultats : </a:t>
            </a:r>
            <a:r>
              <a:rPr lang="fr-FR" sz="3200" dirty="0">
                <a:solidFill>
                  <a:schemeClr val="tx2">
                    <a:lumMod val="75000"/>
                  </a:schemeClr>
                </a:solidFill>
              </a:rPr>
              <a:t>Garderie éphémère, ex. de parcours</a:t>
            </a:r>
            <a:endParaRPr sz="3200" dirty="0">
              <a:solidFill>
                <a:schemeClr val="tx2">
                  <a:lumMod val="75000"/>
                </a:schemeClr>
              </a:solidFill>
            </a:endParaRPr>
          </a:p>
        </p:txBody>
      </p:sp>
      <p:sp>
        <p:nvSpPr>
          <p:cNvPr id="33" name="Google Shape;33;p6"/>
          <p:cNvSpPr txBox="1">
            <a:spLocks noGrp="1"/>
          </p:cNvSpPr>
          <p:nvPr>
            <p:ph idx="1"/>
          </p:nvPr>
        </p:nvSpPr>
        <p:spPr>
          <a:xfrm>
            <a:off x="503850" y="1715277"/>
            <a:ext cx="7820186" cy="4696156"/>
          </a:xfrm>
          <a:prstGeom prst="rect">
            <a:avLst/>
          </a:prstGeom>
          <a:noFill/>
          <a:ln>
            <a:noFill/>
          </a:ln>
        </p:spPr>
        <p:txBody>
          <a:bodyPr spcFirstLastPara="1" wrap="square" lIns="91425" tIns="45700" rIns="91425" bIns="45700" anchor="t" anchorCtr="0">
            <a:normAutofit fontScale="92500" lnSpcReduction="10000"/>
          </a:bodyPr>
          <a:lstStyle/>
          <a:p>
            <a:pPr algn="just"/>
            <a:r>
              <a:rPr lang="fr-FR" dirty="0">
                <a:solidFill>
                  <a:schemeClr val="tx2">
                    <a:lumMod val="75000"/>
                  </a:schemeClr>
                </a:solidFill>
                <a:latin typeface="Garamond" panose="02020404030301010803" pitchFamily="18" charset="0"/>
              </a:rPr>
              <a:t>Mme U. (29 ans). Comptable. Mariée. 3 enfants (6 ans, 5 ans, 2 ans). Une ambivalence entre la volonté de travailler et l’enfermement dans une condition de femme au foyer (dépression). Travail bénévolement comme comptable.</a:t>
            </a:r>
          </a:p>
          <a:p>
            <a:pPr lvl="1" algn="just"/>
            <a:r>
              <a:rPr lang="fr-FR" dirty="0">
                <a:solidFill>
                  <a:schemeClr val="tx2">
                    <a:lumMod val="75000"/>
                  </a:schemeClr>
                </a:solidFill>
                <a:latin typeface="Garamond" panose="02020404030301010803" pitchFamily="18" charset="0"/>
              </a:rPr>
              <a:t>1</a:t>
            </a:r>
            <a:r>
              <a:rPr lang="fr-FR" baseline="30000" dirty="0">
                <a:solidFill>
                  <a:schemeClr val="tx2">
                    <a:lumMod val="75000"/>
                  </a:schemeClr>
                </a:solidFill>
                <a:latin typeface="Garamond" panose="02020404030301010803" pitchFamily="18" charset="0"/>
              </a:rPr>
              <a:t>er</a:t>
            </a:r>
            <a:r>
              <a:rPr lang="fr-FR" dirty="0">
                <a:solidFill>
                  <a:schemeClr val="tx2">
                    <a:lumMod val="75000"/>
                  </a:schemeClr>
                </a:solidFill>
                <a:latin typeface="Garamond" panose="02020404030301010803" pitchFamily="18" charset="0"/>
              </a:rPr>
              <a:t> enfant : aucun mode d’accueil. A 2 ans, elle fait une demande à temps partiel, </a:t>
            </a:r>
            <a:r>
              <a:rPr lang="fr-FR" dirty="0" err="1">
                <a:solidFill>
                  <a:schemeClr val="tx2">
                    <a:lumMod val="75000"/>
                  </a:schemeClr>
                </a:solidFill>
                <a:latin typeface="Garamond" panose="02020404030301010803" pitchFamily="18" charset="0"/>
              </a:rPr>
              <a:t>réfusée</a:t>
            </a:r>
            <a:endParaRPr lang="fr-FR" dirty="0">
              <a:solidFill>
                <a:schemeClr val="tx2">
                  <a:lumMod val="75000"/>
                </a:schemeClr>
              </a:solidFill>
              <a:latin typeface="Garamond" panose="02020404030301010803" pitchFamily="18" charset="0"/>
            </a:endParaRPr>
          </a:p>
          <a:p>
            <a:pPr lvl="1" algn="just"/>
            <a:r>
              <a:rPr lang="fr-FR" dirty="0">
                <a:solidFill>
                  <a:schemeClr val="tx2">
                    <a:lumMod val="75000"/>
                  </a:schemeClr>
                </a:solidFill>
                <a:latin typeface="Garamond" panose="02020404030301010803" pitchFamily="18" charset="0"/>
              </a:rPr>
              <a:t>2è enfant : idem</a:t>
            </a:r>
          </a:p>
          <a:p>
            <a:pPr lvl="1" algn="just"/>
            <a:r>
              <a:rPr lang="fr-FR" dirty="0">
                <a:solidFill>
                  <a:schemeClr val="tx2">
                    <a:lumMod val="75000"/>
                  </a:schemeClr>
                </a:solidFill>
                <a:latin typeface="Garamond" panose="02020404030301010803" pitchFamily="18" charset="0"/>
              </a:rPr>
              <a:t>3è enfant : obtient un cycle à la GE (via la PMI) ; elle est soulagée, voudrait prolonger mais n’ose pas demander : </a:t>
            </a:r>
            <a:r>
              <a:rPr lang="fr-FR" i="1" dirty="0">
                <a:solidFill>
                  <a:schemeClr val="tx2">
                    <a:lumMod val="75000"/>
                  </a:schemeClr>
                </a:solidFill>
                <a:latin typeface="Garamond" panose="02020404030301010803" pitchFamily="18" charset="0"/>
              </a:rPr>
              <a:t>« c’est difficile pour moi, parce que quand j’avais demandé à la PMI qu’ils m’aident pour une place en TPS pour mon 2è enfant, ils ont refusé, donc aller les voir pour qu’ils appuient mon dossier pour ma fille en garderie éphémère, pour moi c’est difficile vis-à-vis de ce qui s’est passé ».</a:t>
            </a:r>
          </a:p>
          <a:p>
            <a:pPr algn="just"/>
            <a:r>
              <a:rPr lang="fr-FR" dirty="0">
                <a:solidFill>
                  <a:schemeClr val="tx2">
                    <a:lumMod val="75000"/>
                  </a:schemeClr>
                </a:solidFill>
                <a:latin typeface="Garamond" panose="02020404030301010803" pitchFamily="18" charset="0"/>
              </a:rPr>
              <a:t>L’éprouvé cumulé de la recherche de modes d’accueil pour ses 3 enfants reste une expérience douloureuse. Et la crainte de recourir à la PMI indique comme un sentiment de honte ou d’illégitimité ressentie de sa démarche (vouloir faire garder son enfant quand on est mère au foyer), « </a:t>
            </a:r>
            <a:r>
              <a:rPr lang="fr-FR" i="1" dirty="0">
                <a:solidFill>
                  <a:schemeClr val="tx2">
                    <a:lumMod val="75000"/>
                  </a:schemeClr>
                </a:solidFill>
                <a:latin typeface="Garamond" panose="02020404030301010803" pitchFamily="18" charset="0"/>
              </a:rPr>
              <a:t>je me suis sentie abandonnée par la PMI, par la Mairie (…) de ne pas regarder plus loin dans les dossiers de commission (…) ce sont les parents qui travaillent qui sont privilégiés, mais sans mode d’accueil on ne peut pas trouver du travail et moi je travaille, mais mon bénévolat n’est pas pris en compte </a:t>
            </a:r>
            <a:r>
              <a:rPr lang="fr-FR" dirty="0">
                <a:solidFill>
                  <a:schemeClr val="tx2">
                    <a:lumMod val="75000"/>
                  </a:schemeClr>
                </a:solidFill>
                <a:latin typeface="Garamond" panose="02020404030301010803" pitchFamily="18" charset="0"/>
              </a:rPr>
              <a:t>».</a:t>
            </a:r>
          </a:p>
        </p:txBody>
      </p:sp>
    </p:spTree>
    <p:extLst>
      <p:ext uri="{BB962C8B-B14F-4D97-AF65-F5344CB8AC3E}">
        <p14:creationId xmlns:p14="http://schemas.microsoft.com/office/powerpoint/2010/main" val="2339829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503850" y="205273"/>
            <a:ext cx="7933567" cy="1000072"/>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3600"/>
              <a:buFont typeface="Century Gothic"/>
              <a:buNone/>
            </a:pPr>
            <a:r>
              <a:rPr lang="fr-FR" dirty="0">
                <a:solidFill>
                  <a:schemeClr val="tx2">
                    <a:lumMod val="75000"/>
                  </a:schemeClr>
                </a:solidFill>
              </a:rPr>
              <a:t>Résultats : </a:t>
            </a:r>
            <a:r>
              <a:rPr lang="fr-FR" sz="3200" dirty="0">
                <a:solidFill>
                  <a:schemeClr val="tx2">
                    <a:lumMod val="75000"/>
                  </a:schemeClr>
                </a:solidFill>
              </a:rPr>
              <a:t>Garderie éphémère, ex. de parcours</a:t>
            </a:r>
            <a:endParaRPr sz="3200" dirty="0">
              <a:solidFill>
                <a:schemeClr val="tx2">
                  <a:lumMod val="75000"/>
                </a:schemeClr>
              </a:solidFill>
            </a:endParaRPr>
          </a:p>
        </p:txBody>
      </p:sp>
      <p:sp>
        <p:nvSpPr>
          <p:cNvPr id="33" name="Google Shape;33;p6"/>
          <p:cNvSpPr txBox="1">
            <a:spLocks noGrp="1"/>
          </p:cNvSpPr>
          <p:nvPr>
            <p:ph idx="1"/>
          </p:nvPr>
        </p:nvSpPr>
        <p:spPr>
          <a:xfrm>
            <a:off x="298578" y="1715277"/>
            <a:ext cx="7820186" cy="4696156"/>
          </a:xfrm>
          <a:prstGeom prst="rect">
            <a:avLst/>
          </a:prstGeom>
          <a:noFill/>
          <a:ln>
            <a:noFill/>
          </a:ln>
        </p:spPr>
        <p:txBody>
          <a:bodyPr spcFirstLastPara="1" wrap="square" lIns="91425" tIns="45700" rIns="91425" bIns="45700" anchor="t" anchorCtr="0">
            <a:normAutofit/>
          </a:bodyPr>
          <a:lstStyle/>
          <a:p>
            <a:pPr algn="just"/>
            <a:r>
              <a:rPr lang="fr-FR" dirty="0">
                <a:solidFill>
                  <a:schemeClr val="tx2">
                    <a:lumMod val="75000"/>
                  </a:schemeClr>
                </a:solidFill>
                <a:latin typeface="Garamond" panose="02020404030301010803" pitchFamily="18" charset="0"/>
              </a:rPr>
              <a:t>Mme S. (34 ans). Séparée. 1 enfant (22 mois). Auxiliaire de vie en CDI, 100h/mois, le matin. Son employeur lui a proposé un temps plein qu’elle a refusé faute de mode d’accueil. Logée en hôtel social. Vit en France depuis 4 ans.</a:t>
            </a:r>
          </a:p>
          <a:p>
            <a:pPr lvl="1" algn="just"/>
            <a:r>
              <a:rPr lang="fr-FR" dirty="0">
                <a:solidFill>
                  <a:schemeClr val="tx2">
                    <a:lumMod val="75000"/>
                  </a:schemeClr>
                </a:solidFill>
                <a:latin typeface="Garamond" panose="02020404030301010803" pitchFamily="18" charset="0"/>
              </a:rPr>
              <a:t>1</a:t>
            </a:r>
            <a:r>
              <a:rPr lang="fr-FR" baseline="30000" dirty="0">
                <a:solidFill>
                  <a:schemeClr val="tx2">
                    <a:lumMod val="75000"/>
                  </a:schemeClr>
                </a:solidFill>
                <a:latin typeface="Garamond" panose="02020404030301010803" pitchFamily="18" charset="0"/>
              </a:rPr>
              <a:t>ère</a:t>
            </a:r>
            <a:r>
              <a:rPr lang="fr-FR" dirty="0">
                <a:solidFill>
                  <a:schemeClr val="tx2">
                    <a:lumMod val="75000"/>
                  </a:schemeClr>
                </a:solidFill>
                <a:latin typeface="Garamond" panose="02020404030301010803" pitchFamily="18" charset="0"/>
              </a:rPr>
              <a:t> demande de place à la naissance de sa fille : refus; a renouvelé sa demande (en cours au moment de l’entretien). Elle n’est pas informée du contenu de l’accueil, </a:t>
            </a:r>
            <a:r>
              <a:rPr lang="fr-FR" i="1" dirty="0">
                <a:solidFill>
                  <a:schemeClr val="tx2">
                    <a:lumMod val="75000"/>
                  </a:schemeClr>
                </a:solidFill>
                <a:latin typeface="Garamond" panose="02020404030301010803" pitchFamily="18" charset="0"/>
              </a:rPr>
              <a:t>« j’ai pas une idée comment c’est la crèche »</a:t>
            </a:r>
          </a:p>
          <a:p>
            <a:pPr lvl="1" algn="just"/>
            <a:r>
              <a:rPr lang="fr-FR" dirty="0">
                <a:solidFill>
                  <a:schemeClr val="tx2">
                    <a:lumMod val="75000"/>
                  </a:schemeClr>
                </a:solidFill>
                <a:latin typeface="Garamond" panose="02020404030301010803" pitchFamily="18" charset="0"/>
              </a:rPr>
              <a:t>Faire jouer les solidarités familiales : une solution précaire. C’est sa sœur qui garde sa fille (gratuitement) lorsqu’elle travaille. Elle ne peut la garder davantage (caissière l’après-midi). Lorsque sa sœur a une impossibilité, elle sollicite sa voisine de chambre.</a:t>
            </a:r>
          </a:p>
          <a:p>
            <a:pPr lvl="1" algn="just"/>
            <a:r>
              <a:rPr lang="fr-FR" dirty="0">
                <a:solidFill>
                  <a:schemeClr val="tx2">
                    <a:lumMod val="75000"/>
                  </a:schemeClr>
                </a:solidFill>
                <a:latin typeface="Garamond" panose="02020404030301010803" pitchFamily="18" charset="0"/>
              </a:rPr>
              <a:t>Sa fille a été inscrite à la GE, sur proposition de son assistante sociale, mais elle ne l’a fréquenté qu’une seule fois. La période d’adaptation demandée par la GE s’est révélée incompatible avec l’emploi de la mère. C’est aussi son sens qui n’a pas été accessible : sa sœur a refusé de se déplacer pour une heure…</a:t>
            </a:r>
          </a:p>
        </p:txBody>
      </p:sp>
    </p:spTree>
    <p:extLst>
      <p:ext uri="{BB962C8B-B14F-4D97-AF65-F5344CB8AC3E}">
        <p14:creationId xmlns:p14="http://schemas.microsoft.com/office/powerpoint/2010/main" val="2794938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503850" y="205273"/>
            <a:ext cx="7933567" cy="1000072"/>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3600"/>
              <a:buFont typeface="Century Gothic"/>
              <a:buNone/>
            </a:pPr>
            <a:r>
              <a:rPr lang="fr-FR" dirty="0">
                <a:solidFill>
                  <a:schemeClr val="tx2">
                    <a:lumMod val="75000"/>
                  </a:schemeClr>
                </a:solidFill>
              </a:rPr>
              <a:t>Résultats : </a:t>
            </a:r>
            <a:r>
              <a:rPr lang="fr-FR" sz="3200" dirty="0">
                <a:solidFill>
                  <a:schemeClr val="tx2">
                    <a:lumMod val="75000"/>
                  </a:schemeClr>
                </a:solidFill>
              </a:rPr>
              <a:t>Garderie éphémère, ex. de parcours</a:t>
            </a:r>
            <a:endParaRPr sz="3200" dirty="0">
              <a:solidFill>
                <a:schemeClr val="tx2">
                  <a:lumMod val="75000"/>
                </a:schemeClr>
              </a:solidFill>
            </a:endParaRPr>
          </a:p>
        </p:txBody>
      </p:sp>
      <p:sp>
        <p:nvSpPr>
          <p:cNvPr id="33" name="Google Shape;33;p6"/>
          <p:cNvSpPr txBox="1">
            <a:spLocks noGrp="1"/>
          </p:cNvSpPr>
          <p:nvPr>
            <p:ph idx="1"/>
          </p:nvPr>
        </p:nvSpPr>
        <p:spPr>
          <a:xfrm>
            <a:off x="298578" y="1715277"/>
            <a:ext cx="7820186" cy="4696156"/>
          </a:xfrm>
          <a:prstGeom prst="rect">
            <a:avLst/>
          </a:prstGeom>
          <a:noFill/>
          <a:ln>
            <a:noFill/>
          </a:ln>
        </p:spPr>
        <p:txBody>
          <a:bodyPr spcFirstLastPara="1" wrap="square" lIns="91425" tIns="45700" rIns="91425" bIns="45700" anchor="t" anchorCtr="0">
            <a:normAutofit fontScale="92500" lnSpcReduction="10000"/>
          </a:bodyPr>
          <a:lstStyle/>
          <a:p>
            <a:pPr algn="just"/>
            <a:r>
              <a:rPr lang="fr-FR" dirty="0">
                <a:solidFill>
                  <a:schemeClr val="tx2">
                    <a:lumMod val="75000"/>
                  </a:schemeClr>
                </a:solidFill>
                <a:latin typeface="Garamond" panose="02020404030301010803" pitchFamily="18" charset="0"/>
              </a:rPr>
              <a:t>Mme </a:t>
            </a:r>
            <a:r>
              <a:rPr lang="fr-FR" dirty="0" err="1">
                <a:solidFill>
                  <a:schemeClr val="tx2">
                    <a:lumMod val="75000"/>
                  </a:schemeClr>
                </a:solidFill>
                <a:latin typeface="Garamond" panose="02020404030301010803" pitchFamily="18" charset="0"/>
              </a:rPr>
              <a:t>T</a:t>
            </a:r>
            <a:r>
              <a:rPr lang="fr-FR" dirty="0">
                <a:solidFill>
                  <a:schemeClr val="tx2">
                    <a:lumMod val="75000"/>
                  </a:schemeClr>
                </a:solidFill>
                <a:latin typeface="Garamond" panose="02020404030301010803" pitchFamily="18" charset="0"/>
              </a:rPr>
              <a:t>. (32 ans), en France depuis 2011. Deux enfants, 11 ans (handicap) et 3 ans. Séparée. En recherche d’emploi dans le secteur de la vente. Pas de famille en France. Pas de lien avec sa famille en Pologne. Peu de liens avec son ex-conjoint. Depuis 2 ans, son aîné fréquente un hôpital de jour, 3 jours / semaine.</a:t>
            </a:r>
          </a:p>
          <a:p>
            <a:pPr lvl="1" algn="just"/>
            <a:r>
              <a:rPr lang="fr-FR" dirty="0">
                <a:solidFill>
                  <a:schemeClr val="tx2">
                    <a:lumMod val="75000"/>
                  </a:schemeClr>
                </a:solidFill>
                <a:latin typeface="Garamond" panose="02020404030301010803" pitchFamily="18" charset="0"/>
              </a:rPr>
              <a:t>1</a:t>
            </a:r>
            <a:r>
              <a:rPr lang="fr-FR" baseline="30000" dirty="0">
                <a:solidFill>
                  <a:schemeClr val="tx2">
                    <a:lumMod val="75000"/>
                  </a:schemeClr>
                </a:solidFill>
                <a:latin typeface="Garamond" panose="02020404030301010803" pitchFamily="18" charset="0"/>
              </a:rPr>
              <a:t>er</a:t>
            </a:r>
            <a:r>
              <a:rPr lang="fr-FR" dirty="0">
                <a:solidFill>
                  <a:schemeClr val="tx2">
                    <a:lumMod val="75000"/>
                  </a:schemeClr>
                </a:solidFill>
                <a:latin typeface="Garamond" panose="02020404030301010803" pitchFamily="18" charset="0"/>
              </a:rPr>
              <a:t> enfant : garde par la mère</a:t>
            </a:r>
          </a:p>
          <a:p>
            <a:pPr lvl="1" algn="just"/>
            <a:r>
              <a:rPr lang="fr-FR" dirty="0">
                <a:solidFill>
                  <a:schemeClr val="tx2">
                    <a:lumMod val="75000"/>
                  </a:schemeClr>
                </a:solidFill>
                <a:latin typeface="Garamond" panose="02020404030301010803" pitchFamily="18" charset="0"/>
              </a:rPr>
              <a:t>2è enfant : aucune demande effectuée, ne connaît pas les dispositifs ni les démarches à engager. C’est la Maison de l’Emploi qui lui conseille la GE. Accueil sur un cycle avant l’âge de 2 ans (oct.-déc. 19). A renouvelé la demande pour un second cycle, sans succès. Fin juin 20, on lui propose une place à la GE pour le mois de juillet. Elle la refuse, n’y trouvant pas de sens (absence de continuité).</a:t>
            </a:r>
          </a:p>
          <a:p>
            <a:pPr algn="just"/>
            <a:r>
              <a:rPr lang="fr-FR" dirty="0">
                <a:solidFill>
                  <a:schemeClr val="tx2">
                    <a:lumMod val="75000"/>
                  </a:schemeClr>
                </a:solidFill>
                <a:latin typeface="Garamond" panose="02020404030301010803" pitchFamily="18" charset="0"/>
              </a:rPr>
              <a:t>Elle ne fréquente aucune institution (ludothèque, bibliothèque…) pour éviter le regard des gens sur le handicap de son fils, </a:t>
            </a:r>
            <a:r>
              <a:rPr lang="fr-FR" i="1" dirty="0">
                <a:solidFill>
                  <a:schemeClr val="tx2">
                    <a:lumMod val="75000"/>
                  </a:schemeClr>
                </a:solidFill>
                <a:latin typeface="Garamond" panose="02020404030301010803" pitchFamily="18" charset="0"/>
              </a:rPr>
              <a:t>« avec les mères du quartier, c’est compliqué, les gens fuient »</a:t>
            </a:r>
            <a:r>
              <a:rPr lang="fr-FR" dirty="0">
                <a:solidFill>
                  <a:schemeClr val="tx2">
                    <a:lumMod val="75000"/>
                  </a:schemeClr>
                </a:solidFill>
                <a:latin typeface="Garamond" panose="02020404030301010803" pitchFamily="18" charset="0"/>
              </a:rPr>
              <a:t>. Elle souhaiterait pouvoir obtenir une place d’accueil pour sa fille, pour qu’elle puisse voir des enfants régulièrement, et </a:t>
            </a:r>
            <a:r>
              <a:rPr lang="fr-FR" i="1" dirty="0">
                <a:solidFill>
                  <a:schemeClr val="tx2">
                    <a:lumMod val="75000"/>
                  </a:schemeClr>
                </a:solidFill>
                <a:latin typeface="Garamond" panose="02020404030301010803" pitchFamily="18" charset="0"/>
              </a:rPr>
              <a:t>« voir d’autres enfants que son frère handicapé », </a:t>
            </a:r>
            <a:r>
              <a:rPr lang="fr-FR" dirty="0">
                <a:solidFill>
                  <a:schemeClr val="tx2">
                    <a:lumMod val="75000"/>
                  </a:schemeClr>
                </a:solidFill>
                <a:latin typeface="Garamond" panose="02020404030301010803" pitchFamily="18" charset="0"/>
              </a:rPr>
              <a:t>pour </a:t>
            </a:r>
            <a:r>
              <a:rPr lang="fr-FR" i="1" dirty="0">
                <a:solidFill>
                  <a:schemeClr val="tx2">
                    <a:lumMod val="75000"/>
                  </a:schemeClr>
                </a:solidFill>
                <a:latin typeface="Garamond" panose="02020404030301010803" pitchFamily="18" charset="0"/>
              </a:rPr>
              <a:t>« jouer avec d’autres enfants, c’est pas le cas à la maison »</a:t>
            </a:r>
            <a:r>
              <a:rPr lang="fr-FR" dirty="0">
                <a:solidFill>
                  <a:schemeClr val="tx2">
                    <a:lumMod val="75000"/>
                  </a:schemeClr>
                </a:solidFill>
                <a:latin typeface="Garamond" panose="02020404030301010803" pitchFamily="18" charset="0"/>
              </a:rPr>
              <a:t>, qu’elle puisse </a:t>
            </a:r>
            <a:r>
              <a:rPr lang="fr-FR" i="1" dirty="0">
                <a:solidFill>
                  <a:schemeClr val="tx2">
                    <a:lumMod val="75000"/>
                  </a:schemeClr>
                </a:solidFill>
                <a:latin typeface="Garamond" panose="02020404030301010803" pitchFamily="18" charset="0"/>
              </a:rPr>
              <a:t>« fréquenter des enfants ordinaires (…) depuis sa naissance, elle n’a connu que des jeux avec un frère handicapé ».</a:t>
            </a:r>
          </a:p>
        </p:txBody>
      </p:sp>
    </p:spTree>
    <p:extLst>
      <p:ext uri="{BB962C8B-B14F-4D97-AF65-F5344CB8AC3E}">
        <p14:creationId xmlns:p14="http://schemas.microsoft.com/office/powerpoint/2010/main" val="2466035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503851" y="205273"/>
            <a:ext cx="6508500" cy="11430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3600"/>
              <a:buFont typeface="Century Gothic"/>
              <a:buNone/>
            </a:pPr>
            <a:r>
              <a:rPr lang="fr-FR" dirty="0">
                <a:solidFill>
                  <a:schemeClr val="tx2">
                    <a:lumMod val="75000"/>
                  </a:schemeClr>
                </a:solidFill>
              </a:rPr>
              <a:t>Résultats : </a:t>
            </a:r>
            <a:br>
              <a:rPr lang="fr-FR" dirty="0">
                <a:solidFill>
                  <a:schemeClr val="tx2">
                    <a:lumMod val="75000"/>
                  </a:schemeClr>
                </a:solidFill>
              </a:rPr>
            </a:br>
            <a:r>
              <a:rPr lang="fr-FR" sz="3200" dirty="0">
                <a:solidFill>
                  <a:schemeClr val="tx2">
                    <a:lumMod val="75000"/>
                  </a:schemeClr>
                </a:solidFill>
              </a:rPr>
              <a:t>Garderie éphémère</a:t>
            </a:r>
            <a:endParaRPr sz="3200" dirty="0">
              <a:solidFill>
                <a:schemeClr val="tx2">
                  <a:lumMod val="75000"/>
                </a:schemeClr>
              </a:solidFill>
            </a:endParaRPr>
          </a:p>
        </p:txBody>
      </p:sp>
      <p:sp>
        <p:nvSpPr>
          <p:cNvPr id="33" name="Google Shape;33;p6"/>
          <p:cNvSpPr txBox="1">
            <a:spLocks noGrp="1"/>
          </p:cNvSpPr>
          <p:nvPr>
            <p:ph idx="1"/>
          </p:nvPr>
        </p:nvSpPr>
        <p:spPr>
          <a:xfrm>
            <a:off x="298578" y="1715277"/>
            <a:ext cx="7820186" cy="4696156"/>
          </a:xfrm>
          <a:prstGeom prst="rect">
            <a:avLst/>
          </a:prstGeom>
          <a:noFill/>
          <a:ln>
            <a:noFill/>
          </a:ln>
        </p:spPr>
        <p:txBody>
          <a:bodyPr spcFirstLastPara="1" wrap="square" lIns="91425" tIns="45700" rIns="91425" bIns="45700" anchor="t" anchorCtr="0">
            <a:normAutofit/>
          </a:bodyPr>
          <a:lstStyle/>
          <a:p>
            <a:pPr algn="just"/>
            <a:r>
              <a:rPr lang="fr-FR" dirty="0">
                <a:solidFill>
                  <a:schemeClr val="tx2">
                    <a:lumMod val="75000"/>
                  </a:schemeClr>
                </a:solidFill>
                <a:latin typeface="Garamond" panose="02020404030301010803" pitchFamily="18" charset="0"/>
              </a:rPr>
              <a:t>Les mères expriment le souhait d’un élargissement de l’offre de garde, avec davantage de créneaux, sur toute l’année et sur plusieurs quartiers (proximité) et un allègement de la procédure (supprimer le « prescripteur »).</a:t>
            </a:r>
          </a:p>
          <a:p>
            <a:pPr algn="just"/>
            <a:r>
              <a:rPr lang="fr-FR" dirty="0">
                <a:solidFill>
                  <a:schemeClr val="tx2">
                    <a:lumMod val="75000"/>
                  </a:schemeClr>
                </a:solidFill>
                <a:latin typeface="Garamond" panose="02020404030301010803" pitchFamily="18" charset="0"/>
              </a:rPr>
              <a:t>Une offre non adaptée aux mères en formation ou en reprise partielle d’activité ; écueil d’un dispositif vite saturé et d’une portée insuffisante par rapport aux besoins</a:t>
            </a:r>
          </a:p>
          <a:p>
            <a:pPr algn="just"/>
            <a:r>
              <a:rPr lang="fr-FR" dirty="0">
                <a:solidFill>
                  <a:schemeClr val="tx2">
                    <a:lumMod val="75000"/>
                  </a:schemeClr>
                </a:solidFill>
                <a:latin typeface="Garamond" panose="02020404030301010803" pitchFamily="18" charset="0"/>
              </a:rPr>
              <a:t>Développer davantage l’offre en direction des parents qui ne travaillent pas. </a:t>
            </a:r>
          </a:p>
          <a:p>
            <a:pPr algn="just"/>
            <a:r>
              <a:rPr lang="fr-FR" dirty="0">
                <a:solidFill>
                  <a:schemeClr val="tx2">
                    <a:lumMod val="75000"/>
                  </a:schemeClr>
                </a:solidFill>
                <a:latin typeface="Garamond" panose="02020404030301010803" pitchFamily="18" charset="0"/>
              </a:rPr>
              <a:t>L’intérêt d’une offre d’accueil sur les maisons de quartier, pendant les temps d’activité qu’il s’agisse de leur activité propre ou de celle menée avec d’autres enfants de la fratrie. </a:t>
            </a:r>
          </a:p>
          <a:p>
            <a:pPr algn="just"/>
            <a:r>
              <a:rPr lang="fr-FR" dirty="0">
                <a:solidFill>
                  <a:schemeClr val="tx2">
                    <a:lumMod val="75000"/>
                  </a:schemeClr>
                </a:solidFill>
                <a:latin typeface="Garamond" panose="02020404030301010803" pitchFamily="18" charset="0"/>
              </a:rPr>
              <a:t>Les ressorts de l’expression de la demande peuvent être ambigus et/ou multiples :  entre le désir de s’occuper de ses enfants, le besoin de travailler, à temps plein ou à temps partiel et de trouver des espaces pour se retrouver, ou pour s’occuper d’un aîné…</a:t>
            </a:r>
          </a:p>
        </p:txBody>
      </p:sp>
    </p:spTree>
    <p:extLst>
      <p:ext uri="{BB962C8B-B14F-4D97-AF65-F5344CB8AC3E}">
        <p14:creationId xmlns:p14="http://schemas.microsoft.com/office/powerpoint/2010/main" val="3244295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517706" y="446567"/>
            <a:ext cx="6508500" cy="11430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3600"/>
              <a:buFont typeface="Century Gothic"/>
              <a:buNone/>
            </a:pPr>
            <a:r>
              <a:rPr lang="fr-FR" dirty="0">
                <a:solidFill>
                  <a:schemeClr val="tx2">
                    <a:lumMod val="75000"/>
                  </a:schemeClr>
                </a:solidFill>
              </a:rPr>
              <a:t>Résultats : pour conclure</a:t>
            </a:r>
            <a:br>
              <a:rPr lang="fr-FR" dirty="0">
                <a:solidFill>
                  <a:schemeClr val="tx2">
                    <a:lumMod val="75000"/>
                  </a:schemeClr>
                </a:solidFill>
              </a:rPr>
            </a:br>
            <a:endParaRPr sz="3200" dirty="0">
              <a:solidFill>
                <a:schemeClr val="tx2">
                  <a:lumMod val="75000"/>
                </a:schemeClr>
              </a:solidFill>
            </a:endParaRPr>
          </a:p>
        </p:txBody>
      </p:sp>
      <p:sp>
        <p:nvSpPr>
          <p:cNvPr id="33" name="Google Shape;33;p6"/>
          <p:cNvSpPr txBox="1">
            <a:spLocks noGrp="1"/>
          </p:cNvSpPr>
          <p:nvPr>
            <p:ph idx="1"/>
          </p:nvPr>
        </p:nvSpPr>
        <p:spPr>
          <a:xfrm>
            <a:off x="517706" y="1881531"/>
            <a:ext cx="7820186" cy="4696156"/>
          </a:xfrm>
          <a:prstGeom prst="rect">
            <a:avLst/>
          </a:prstGeom>
          <a:noFill/>
          <a:ln>
            <a:noFill/>
          </a:ln>
        </p:spPr>
        <p:txBody>
          <a:bodyPr spcFirstLastPara="1" wrap="square" lIns="91425" tIns="45700" rIns="91425" bIns="45700" anchor="t" anchorCtr="0">
            <a:normAutofit fontScale="92500" lnSpcReduction="20000"/>
          </a:bodyPr>
          <a:lstStyle/>
          <a:p>
            <a:pPr algn="just"/>
            <a:r>
              <a:rPr lang="fr-FR" sz="2400" dirty="0">
                <a:solidFill>
                  <a:schemeClr val="tx2">
                    <a:lumMod val="75000"/>
                  </a:schemeClr>
                </a:solidFill>
                <a:latin typeface="Garamond" panose="02020404030301010803" pitchFamily="18" charset="0"/>
              </a:rPr>
              <a:t>Jusqu’à quel point la non-demande en est réellement une quand par exemple, elle procède d’un «</a:t>
            </a:r>
            <a:r>
              <a:rPr lang="fr-FR" sz="2400" i="1" dirty="0">
                <a:solidFill>
                  <a:schemeClr val="tx2">
                    <a:lumMod val="75000"/>
                  </a:schemeClr>
                </a:solidFill>
                <a:latin typeface="Garamond" panose="02020404030301010803" pitchFamily="18" charset="0"/>
              </a:rPr>
              <a:t> </a:t>
            </a:r>
            <a:r>
              <a:rPr lang="fr-FR" sz="2400" dirty="0">
                <a:solidFill>
                  <a:schemeClr val="tx2">
                    <a:lumMod val="75000"/>
                  </a:schemeClr>
                </a:solidFill>
                <a:latin typeface="Garamond" panose="02020404030301010803" pitchFamily="18" charset="0"/>
              </a:rPr>
              <a:t>découragement devant la complexité de l’accès » ou « par non-adhésion aux principes de l’offre » (Warin, 2016 ) ?</a:t>
            </a:r>
          </a:p>
          <a:p>
            <a:pPr algn="just"/>
            <a:r>
              <a:rPr lang="fr-FR" sz="2400" dirty="0">
                <a:solidFill>
                  <a:schemeClr val="tx2">
                    <a:lumMod val="75000"/>
                  </a:schemeClr>
                </a:solidFill>
                <a:latin typeface="Garamond" panose="02020404030301010803" pitchFamily="18" charset="0"/>
              </a:rPr>
              <a:t>Un parcours de non-recours obligé ; la logique de non-demande intentionnelle reste marginale dans cette étude</a:t>
            </a:r>
          </a:p>
          <a:p>
            <a:pPr algn="just"/>
            <a:r>
              <a:rPr lang="fr-FR" sz="2400" dirty="0">
                <a:solidFill>
                  <a:schemeClr val="tx2">
                    <a:lumMod val="75000"/>
                  </a:schemeClr>
                </a:solidFill>
                <a:latin typeface="Garamond" panose="02020404030301010803" pitchFamily="18" charset="0"/>
              </a:rPr>
              <a:t>Un parcours de non-recours qui oblige à des bricolages faisant jouer les solidarités familiales et de voisinage, mais à dimension souvent précaire et suscitant des tensions pour les femmes (et les enfants)</a:t>
            </a:r>
          </a:p>
          <a:p>
            <a:pPr algn="just"/>
            <a:r>
              <a:rPr lang="fr-FR" sz="2400" dirty="0">
                <a:solidFill>
                  <a:schemeClr val="tx2">
                    <a:lumMod val="75000"/>
                  </a:schemeClr>
                </a:solidFill>
                <a:latin typeface="Garamond" panose="02020404030301010803" pitchFamily="18" charset="0"/>
              </a:rPr>
              <a:t>Une expression forte de la demande : socialisation des enfants et non une simple conciliation « vie familiale et vie professionnelle) ; les mères au foyer ont besoin de « souffler » ponctuellement, sans nécessairement avoir besoin d’une régularité d’accueil. Sortir de l’isolement et de conditions de logement régulièrement difficiles (logements insalubres ou trop étroits)</a:t>
            </a:r>
            <a:endParaRPr lang="fr-FR" sz="2400" dirty="0">
              <a:solidFill>
                <a:schemeClr val="tx2">
                  <a:lumMod val="75000"/>
                </a:schemeClr>
              </a:solidFill>
            </a:endParaRPr>
          </a:p>
          <a:p>
            <a:pPr algn="just"/>
            <a:endParaRPr lang="fr-FR" sz="2400" dirty="0">
              <a:solidFill>
                <a:schemeClr val="tx2">
                  <a:lumMod val="75000"/>
                </a:schemeClr>
              </a:solidFill>
              <a:latin typeface="Garamond" panose="02020404030301010803" pitchFamily="18" charset="0"/>
            </a:endParaRPr>
          </a:p>
          <a:p>
            <a:pPr algn="just"/>
            <a:endParaRPr lang="fr-FR" dirty="0">
              <a:solidFill>
                <a:schemeClr val="tx2">
                  <a:lumMod val="75000"/>
                </a:schemeClr>
              </a:solidFill>
            </a:endParaRPr>
          </a:p>
        </p:txBody>
      </p:sp>
    </p:spTree>
    <p:extLst>
      <p:ext uri="{BB962C8B-B14F-4D97-AF65-F5344CB8AC3E}">
        <p14:creationId xmlns:p14="http://schemas.microsoft.com/office/powerpoint/2010/main" val="2811238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3344" y="564572"/>
            <a:ext cx="8243456" cy="1056409"/>
          </a:xfrm>
        </p:spPr>
        <p:txBody>
          <a:bodyPr>
            <a:normAutofit fontScale="90000"/>
          </a:bodyPr>
          <a:lstStyle/>
          <a:p>
            <a:r>
              <a:rPr lang="fr-FR" dirty="0">
                <a:solidFill>
                  <a:schemeClr val="tx2">
                    <a:lumMod val="75000"/>
                  </a:schemeClr>
                </a:solidFill>
              </a:rPr>
              <a:t>Accessibilité : Pistes de réflexions </a:t>
            </a:r>
            <a:br>
              <a:rPr lang="fr-FR" dirty="0">
                <a:solidFill>
                  <a:schemeClr val="tx2">
                    <a:lumMod val="75000"/>
                  </a:schemeClr>
                </a:solidFill>
              </a:rPr>
            </a:br>
            <a:r>
              <a:rPr lang="fr-FR" sz="3600" dirty="0">
                <a:solidFill>
                  <a:schemeClr val="tx2">
                    <a:lumMod val="75000"/>
                  </a:schemeClr>
                </a:solidFill>
              </a:rPr>
              <a:t>Amont : information, critères d’attribution et démarches d’inscription</a:t>
            </a:r>
          </a:p>
        </p:txBody>
      </p:sp>
      <p:sp>
        <p:nvSpPr>
          <p:cNvPr id="3" name="Espace réservé du contenu 2"/>
          <p:cNvSpPr>
            <a:spLocks noGrp="1"/>
          </p:cNvSpPr>
          <p:nvPr>
            <p:ph idx="1"/>
          </p:nvPr>
        </p:nvSpPr>
        <p:spPr>
          <a:xfrm>
            <a:off x="443344" y="2100629"/>
            <a:ext cx="8001000" cy="4113136"/>
          </a:xfrm>
        </p:spPr>
        <p:txBody>
          <a:bodyPr>
            <a:noAutofit/>
          </a:bodyPr>
          <a:lstStyle/>
          <a:p>
            <a:pPr algn="just">
              <a:lnSpc>
                <a:spcPts val="1500"/>
              </a:lnSpc>
              <a:spcBef>
                <a:spcPts val="1800"/>
              </a:spcBef>
              <a:spcAft>
                <a:spcPts val="200"/>
              </a:spcAft>
            </a:pPr>
            <a:r>
              <a:rPr lang="fr-FR" b="1"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Le chemin d'information et de coordination : un enjeu majeur l’expression et de la qualification de la demande</a:t>
            </a:r>
          </a:p>
          <a:p>
            <a:pPr lvl="1" algn="just">
              <a:lnSpc>
                <a:spcPts val="1500"/>
              </a:lnSpc>
              <a:spcBef>
                <a:spcPts val="600"/>
              </a:spcBef>
            </a:pPr>
            <a:r>
              <a:rPr lang="fr-FR" sz="2000"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La non-information participe pleinement d’une non-demande des parents</a:t>
            </a:r>
          </a:p>
          <a:p>
            <a:pPr lvl="1" algn="just">
              <a:lnSpc>
                <a:spcPts val="1500"/>
              </a:lnSpc>
              <a:spcBef>
                <a:spcPts val="600"/>
              </a:spcBef>
            </a:pPr>
            <a:r>
              <a:rPr lang="fr-FR" sz="2000"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Un des objectifs serait de favoriser l’accès des parents à l’information, dont seule une partie ont la maîtrise et qui leur permet d’agir de manière stratégique. </a:t>
            </a:r>
          </a:p>
          <a:p>
            <a:pPr lvl="1" algn="just">
              <a:lnSpc>
                <a:spcPts val="1500"/>
              </a:lnSpc>
              <a:spcBef>
                <a:spcPts val="600"/>
              </a:spcBef>
            </a:pPr>
            <a:r>
              <a:rPr lang="fr-FR" sz="2000"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La question des dénominations et l’usage des mots.</a:t>
            </a:r>
            <a:r>
              <a:rPr lang="fr-FR" sz="2000" i="1"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 </a:t>
            </a:r>
          </a:p>
          <a:p>
            <a:pPr lvl="1" algn="just">
              <a:lnSpc>
                <a:spcPts val="1500"/>
              </a:lnSpc>
              <a:spcBef>
                <a:spcPts val="600"/>
              </a:spcBef>
            </a:pPr>
            <a:r>
              <a:rPr lang="fr-FR" sz="2000"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La question du langage / de la compréhension</a:t>
            </a:r>
          </a:p>
          <a:p>
            <a:pPr algn="just">
              <a:lnSpc>
                <a:spcPts val="1500"/>
              </a:lnSpc>
            </a:pPr>
            <a:r>
              <a:rPr lang="fr-FR"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La méconnaissance de la part des parents de la « halte-jeu », de la démarche et du fonctionnement. Leur frustration quand elles obtiennent une place qui ne répond ni à leur besoin ni à leur demande. </a:t>
            </a:r>
          </a:p>
          <a:p>
            <a:pPr algn="just">
              <a:lnSpc>
                <a:spcPts val="1500"/>
              </a:lnSpc>
            </a:pPr>
            <a:r>
              <a:rPr lang="fr-FR"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La question de l’appropriation de « </a:t>
            </a:r>
            <a:r>
              <a:rPr lang="fr-FR" i="1"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l’institution</a:t>
            </a:r>
            <a:r>
              <a:rPr lang="fr-FR"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 » par les familles ; faire entre ville, quartier, services et familles : rôle possible des Maisons de quartier, PMI, Maisons des parents (décentralisation de l’information + pallier la « fracture » numérique)</a:t>
            </a:r>
          </a:p>
          <a:p>
            <a:pPr algn="just">
              <a:lnSpc>
                <a:spcPts val="1500"/>
              </a:lnSpc>
            </a:pPr>
            <a:r>
              <a:rPr lang="fr-FR"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Etre accueillis et informés par des professionnels de la PE, non par des agents administratifs (et maintenir inscription en présentiel, + dématérialisation)</a:t>
            </a:r>
          </a:p>
        </p:txBody>
      </p:sp>
    </p:spTree>
    <p:extLst>
      <p:ext uri="{BB962C8B-B14F-4D97-AF65-F5344CB8AC3E}">
        <p14:creationId xmlns:p14="http://schemas.microsoft.com/office/powerpoint/2010/main" val="1292562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589240" y="294173"/>
            <a:ext cx="6508500" cy="11430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3600"/>
              <a:buFont typeface="Century Gothic"/>
              <a:buNone/>
            </a:pPr>
            <a:r>
              <a:rPr lang="fr-FR" dirty="0">
                <a:solidFill>
                  <a:schemeClr val="tx2">
                    <a:lumMod val="75000"/>
                  </a:schemeClr>
                </a:solidFill>
              </a:rPr>
              <a:t>Préambule</a:t>
            </a:r>
            <a:br>
              <a:rPr lang="fr-FR" dirty="0">
                <a:solidFill>
                  <a:schemeClr val="tx2">
                    <a:lumMod val="75000"/>
                  </a:schemeClr>
                </a:solidFill>
              </a:rPr>
            </a:br>
            <a:r>
              <a:rPr lang="fr-FR" sz="3200" dirty="0">
                <a:solidFill>
                  <a:schemeClr val="tx2">
                    <a:lumMod val="75000"/>
                  </a:schemeClr>
                </a:solidFill>
              </a:rPr>
              <a:t>L’Europe</a:t>
            </a:r>
            <a:endParaRPr sz="3200" dirty="0">
              <a:solidFill>
                <a:schemeClr val="tx2">
                  <a:lumMod val="75000"/>
                </a:schemeClr>
              </a:solidFill>
            </a:endParaRPr>
          </a:p>
        </p:txBody>
      </p:sp>
      <p:sp>
        <p:nvSpPr>
          <p:cNvPr id="33" name="Google Shape;33;p6"/>
          <p:cNvSpPr txBox="1">
            <a:spLocks noGrp="1"/>
          </p:cNvSpPr>
          <p:nvPr>
            <p:ph type="body" idx="1"/>
          </p:nvPr>
        </p:nvSpPr>
        <p:spPr>
          <a:xfrm>
            <a:off x="589240" y="1996965"/>
            <a:ext cx="7671891" cy="4445399"/>
          </a:xfrm>
          <a:prstGeom prst="rect">
            <a:avLst/>
          </a:prstGeom>
          <a:noFill/>
          <a:ln>
            <a:noFill/>
          </a:ln>
        </p:spPr>
        <p:txBody>
          <a:bodyPr spcFirstLastPara="1" wrap="square" lIns="91425" tIns="45700" rIns="91425" bIns="45700" anchor="t" anchorCtr="0">
            <a:normAutofit fontScale="77500" lnSpcReduction="20000"/>
          </a:bodyPr>
          <a:lstStyle/>
          <a:p>
            <a:pPr marL="0" indent="0" fontAlgn="base">
              <a:spcBef>
                <a:spcPts val="0"/>
              </a:spcBef>
              <a:spcAft>
                <a:spcPts val="1000"/>
              </a:spcAft>
              <a:buNone/>
            </a:pPr>
            <a:r>
              <a:rPr lang="fr-FR" sz="2100" b="1" dirty="0">
                <a:solidFill>
                  <a:srgbClr val="595959"/>
                </a:solidFill>
                <a:latin typeface="Garamond" panose="02020404030301010803" pitchFamily="18" charset="0"/>
              </a:rPr>
              <a:t>Vers une approche européenne de l’accueil de la petite enfance – Réseau Enfants d’Europe (2008) - article 1. L’accès : un droit pour tous les enfants :</a:t>
            </a:r>
            <a:endParaRPr lang="fr-FR" sz="2100" dirty="0">
              <a:solidFill>
                <a:srgbClr val="595959"/>
              </a:solidFill>
              <a:latin typeface="Garamond" panose="02020404030301010803" pitchFamily="18" charset="0"/>
            </a:endParaRPr>
          </a:p>
          <a:p>
            <a:pPr fontAlgn="base">
              <a:spcBef>
                <a:spcPts val="0"/>
              </a:spcBef>
              <a:spcAft>
                <a:spcPts val="1000"/>
              </a:spcAft>
              <a:buFont typeface="Arial" panose="020B0604020202020204" pitchFamily="34" charset="0"/>
              <a:buChar char="•"/>
            </a:pPr>
            <a:r>
              <a:rPr lang="fr-FR" sz="2100" dirty="0">
                <a:solidFill>
                  <a:srgbClr val="595959"/>
                </a:solidFill>
                <a:latin typeface="Garamond" panose="02020404030301010803" pitchFamily="18" charset="0"/>
              </a:rPr>
              <a:t>« L’accès est un droit pour tous les enfants. Tous devraient avoir le droit à une place dans les structures d’accueil de la petite enfance sans aucune distinction. Cette place ne devrait dépendre ni d’un handicap ou d’autres besoins particuliers, ni de l’endroit où ils vivent, ni des revenus familiaux, ni du fait que leurs parents aient une activité professionnelle ou non, etc. (…) ».</a:t>
            </a:r>
          </a:p>
          <a:p>
            <a:pPr marL="0" indent="0" fontAlgn="base">
              <a:spcBef>
                <a:spcPts val="0"/>
              </a:spcBef>
              <a:spcAft>
                <a:spcPts val="1000"/>
              </a:spcAft>
              <a:buNone/>
            </a:pPr>
            <a:endParaRPr lang="fr-FR" sz="2100" b="1" dirty="0">
              <a:solidFill>
                <a:schemeClr val="tx2">
                  <a:lumMod val="75000"/>
                </a:schemeClr>
              </a:solidFill>
              <a:latin typeface="Garamond" panose="02020404030301010803" pitchFamily="18" charset="0"/>
            </a:endParaRPr>
          </a:p>
          <a:p>
            <a:pPr marL="0" indent="0" fontAlgn="base">
              <a:spcBef>
                <a:spcPts val="0"/>
              </a:spcBef>
              <a:spcAft>
                <a:spcPts val="1000"/>
              </a:spcAft>
              <a:buNone/>
            </a:pPr>
            <a:r>
              <a:rPr lang="fr-FR" sz="2100" b="1" dirty="0">
                <a:solidFill>
                  <a:schemeClr val="tx2">
                    <a:lumMod val="75000"/>
                  </a:schemeClr>
                </a:solidFill>
                <a:latin typeface="Garamond" panose="02020404030301010803" pitchFamily="18" charset="0"/>
              </a:rPr>
              <a:t>Code de qualité européen (2014) :</a:t>
            </a:r>
            <a:endParaRPr lang="fr-FR" sz="2100" dirty="0">
              <a:solidFill>
                <a:srgbClr val="595959"/>
              </a:solidFill>
              <a:latin typeface="Garamond" panose="02020404030301010803" pitchFamily="18" charset="0"/>
            </a:endParaRPr>
          </a:p>
          <a:p>
            <a:pPr algn="just" fontAlgn="base">
              <a:spcBef>
                <a:spcPts val="0"/>
              </a:spcBef>
              <a:spcAft>
                <a:spcPts val="1000"/>
              </a:spcAft>
              <a:buFont typeface="Arial" panose="020B0604020202020204" pitchFamily="34" charset="0"/>
              <a:buChar char="•"/>
            </a:pPr>
            <a:r>
              <a:rPr lang="fr-FR" sz="2100" dirty="0">
                <a:solidFill>
                  <a:schemeClr val="tx2">
                    <a:lumMod val="75000"/>
                  </a:schemeClr>
                </a:solidFill>
                <a:latin typeface="Garamond" panose="02020404030301010803" pitchFamily="18" charset="0"/>
              </a:rPr>
              <a:t>« Accessibilité : les barrières linguistiques, la connaissance des procédures administratives, les listes d’attentes ou les priorités fixées par la direction peuvent exclure implicitement les enfants issus de familles pauvres ou migrantes. Il convient donc de planifier soigneusement les politiques d’accès à l’éducation et l’accueil de la petite enfance, surtout au niveau local. Cette planification commence par l’analyse des obstacles qui empêchent les enfants et les familles issus de milieux défavorisés d’accéder à l’éducation et à l’accueil de la petite enfance. Elle pourra également nécessiter un effort particulier pour toucher les familles dont la présence semble moins visible dans la communauté locale, afin de renforcer la confiance entre les groupes marginalisés et les centres d’éducation et d’accueil de la petite enfance »</a:t>
            </a:r>
          </a:p>
          <a:p>
            <a:pPr algn="just" fontAlgn="base">
              <a:spcBef>
                <a:spcPts val="0"/>
              </a:spcBef>
              <a:spcAft>
                <a:spcPts val="1000"/>
              </a:spcAft>
              <a:buFont typeface="Arial" panose="020B0604020202020204" pitchFamily="34" charset="0"/>
              <a:buChar char="•"/>
            </a:pPr>
            <a:r>
              <a:rPr lang="fr-FR" sz="2100" b="1" dirty="0">
                <a:solidFill>
                  <a:schemeClr val="tx2">
                    <a:lumMod val="75000"/>
                  </a:schemeClr>
                </a:solidFill>
                <a:latin typeface="Garamond" panose="02020404030301010803" pitchFamily="18" charset="0"/>
              </a:rPr>
              <a:t>Une rhétorique que l’on retrouve dans le contexte français : égalité et libre choix – conciliation vie familiale et professionnelle</a:t>
            </a:r>
          </a:p>
          <a:p>
            <a:pPr fontAlgn="base">
              <a:spcBef>
                <a:spcPts val="0"/>
              </a:spcBef>
              <a:spcAft>
                <a:spcPts val="1000"/>
              </a:spcAft>
              <a:buFont typeface="Arial" panose="020B0604020202020204" pitchFamily="34" charset="0"/>
              <a:buChar char="•"/>
            </a:pPr>
            <a:endParaRPr lang="fr-FR" sz="1800" b="0" i="0" u="none" strike="noStrike" dirty="0">
              <a:solidFill>
                <a:srgbClr val="595959"/>
              </a:solidFill>
              <a:effectLst/>
              <a:latin typeface="Garamond" panose="02020404030301010803" pitchFamily="18" charset="0"/>
            </a:endParaRPr>
          </a:p>
          <a:p>
            <a:pPr marL="0" lvl="0" indent="0" algn="l" rtl="0">
              <a:spcBef>
                <a:spcPts val="0"/>
              </a:spcBef>
              <a:spcAft>
                <a:spcPts val="0"/>
              </a:spcAft>
              <a:buSzPts val="2000"/>
              <a:buNone/>
            </a:pPr>
            <a:endParaRPr lang="fr-FR" sz="1800" b="1" dirty="0">
              <a:solidFill>
                <a:schemeClr val="tx2">
                  <a:lumMod val="75000"/>
                </a:schemeClr>
              </a:solidFill>
              <a:latin typeface="Garamond" panose="02020404030301010803" pitchFamily="18" charset="0"/>
            </a:endParaRPr>
          </a:p>
        </p:txBody>
      </p:sp>
      <p:pic>
        <p:nvPicPr>
          <p:cNvPr id="2" name="Image 1">
            <a:extLst>
              <a:ext uri="{FF2B5EF4-FFF2-40B4-BE49-F238E27FC236}">
                <a16:creationId xmlns:a16="http://schemas.microsoft.com/office/drawing/2014/main" id="{E3E5D342-AB3A-0841-99C4-E908AB3F5EAE}"/>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268998" y="294173"/>
            <a:ext cx="1206500" cy="965200"/>
          </a:xfrm>
          <a:prstGeom prst="rect">
            <a:avLst/>
          </a:prstGeom>
        </p:spPr>
      </p:pic>
    </p:spTree>
    <p:extLst>
      <p:ext uri="{BB962C8B-B14F-4D97-AF65-F5344CB8AC3E}">
        <p14:creationId xmlns:p14="http://schemas.microsoft.com/office/powerpoint/2010/main" val="4169072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9603" y="301336"/>
            <a:ext cx="8544793" cy="1056409"/>
          </a:xfrm>
        </p:spPr>
        <p:txBody>
          <a:bodyPr>
            <a:normAutofit fontScale="90000"/>
          </a:bodyPr>
          <a:lstStyle/>
          <a:p>
            <a:r>
              <a:rPr lang="fr-FR" sz="4000" dirty="0">
                <a:solidFill>
                  <a:schemeClr val="tx2">
                    <a:lumMod val="75000"/>
                  </a:schemeClr>
                </a:solidFill>
              </a:rPr>
              <a:t>Accessibilité : Pistes de réflexions</a:t>
            </a:r>
            <a:r>
              <a:rPr lang="fr-FR" dirty="0">
                <a:solidFill>
                  <a:schemeClr val="tx2">
                    <a:lumMod val="75000"/>
                  </a:schemeClr>
                </a:solidFill>
              </a:rPr>
              <a:t> </a:t>
            </a:r>
            <a:br>
              <a:rPr lang="fr-FR" dirty="0">
                <a:solidFill>
                  <a:schemeClr val="tx2">
                    <a:lumMod val="75000"/>
                  </a:schemeClr>
                </a:solidFill>
              </a:rPr>
            </a:br>
            <a:r>
              <a:rPr lang="fr-FR" sz="3100" dirty="0">
                <a:solidFill>
                  <a:schemeClr val="tx2">
                    <a:lumMod val="75000"/>
                  </a:schemeClr>
                </a:solidFill>
              </a:rPr>
              <a:t>Amont : information, démarches d’inscription et critères d’attribution</a:t>
            </a:r>
          </a:p>
        </p:txBody>
      </p:sp>
      <p:sp>
        <p:nvSpPr>
          <p:cNvPr id="3" name="Espace réservé du contenu 2"/>
          <p:cNvSpPr>
            <a:spLocks noGrp="1"/>
          </p:cNvSpPr>
          <p:nvPr>
            <p:ph idx="1"/>
          </p:nvPr>
        </p:nvSpPr>
        <p:spPr>
          <a:xfrm>
            <a:off x="299603" y="1633036"/>
            <a:ext cx="8001000" cy="4050792"/>
          </a:xfrm>
        </p:spPr>
        <p:txBody>
          <a:bodyPr>
            <a:noAutofit/>
          </a:bodyPr>
          <a:lstStyle/>
          <a:p>
            <a:pPr algn="just">
              <a:lnSpc>
                <a:spcPts val="1500"/>
              </a:lnSpc>
              <a:spcAft>
                <a:spcPts val="400"/>
              </a:spcAft>
            </a:pPr>
            <a:r>
              <a:rPr lang="fr-FR"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La nécessité d’un processus de « pré-accompagnement » de la séparation, et de réassurance, d’un </a:t>
            </a:r>
            <a:r>
              <a:rPr lang="fr-FR" i="1"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prendre soin</a:t>
            </a:r>
            <a:r>
              <a:rPr lang="fr-FR"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 quant à la légitimité de la démarche d’inscription (réunion ; entretien individuel).</a:t>
            </a:r>
          </a:p>
          <a:p>
            <a:pPr algn="just">
              <a:lnSpc>
                <a:spcPts val="1500"/>
              </a:lnSpc>
              <a:spcAft>
                <a:spcPts val="400"/>
              </a:spcAft>
            </a:pPr>
            <a:r>
              <a:rPr lang="fr-FR"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Faire savoir que la situation professionnelle n’est pas une condition </a:t>
            </a:r>
            <a:r>
              <a:rPr lang="fr-FR" i="1"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sine qua non</a:t>
            </a:r>
            <a:r>
              <a:rPr lang="fr-FR"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 à la demande et l’obtention d’une place</a:t>
            </a:r>
            <a:endParaRPr lang="fr-FR" i="1"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endParaRPr>
          </a:p>
          <a:p>
            <a:pPr algn="just">
              <a:lnSpc>
                <a:spcPts val="1500"/>
              </a:lnSpc>
              <a:spcAft>
                <a:spcPts val="400"/>
              </a:spcAft>
            </a:pPr>
            <a:r>
              <a:rPr lang="fr-FR"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Le site internet de la ville pourrait préciser le calendrier des différentes étapes; des supports en différentes langues pourraient être proposés, ainsi que des réunions larges d’information sur les différents modes d’accueil, individuels et collectifs, accompagnés par des traducteurs</a:t>
            </a:r>
          </a:p>
          <a:p>
            <a:pPr algn="just">
              <a:lnSpc>
                <a:spcPts val="1500"/>
              </a:lnSpc>
              <a:spcAft>
                <a:spcPts val="400"/>
              </a:spcAft>
            </a:pPr>
            <a:r>
              <a:rPr lang="fr-FR"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Les critères d’attribution de la CAMA pourraient être retravaillés (par ex : / ancienneté de la demande), et aussi pour mieux répondre aux familles ayant des besoins occasionnels ou à temps partiel (la demande de place à temps partiel sur la ville représente près de 41 % des demandes et pour laquelle il n’est répondu positivement qu’à 16 % - contre 30 % pour les demandes à temps plein). + affichage des critères d’attribution = rendre compréhensible les attributions de place</a:t>
            </a:r>
          </a:p>
          <a:p>
            <a:pPr algn="just">
              <a:lnSpc>
                <a:spcPts val="1500"/>
              </a:lnSpc>
              <a:spcAft>
                <a:spcPts val="400"/>
              </a:spcAft>
            </a:pPr>
            <a:r>
              <a:rPr lang="fr-FR"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Rythme CAMA à revoir (une/an = délai de réponse trop long)</a:t>
            </a:r>
          </a:p>
          <a:p>
            <a:pPr algn="just">
              <a:lnSpc>
                <a:spcPts val="1500"/>
              </a:lnSpc>
              <a:spcAft>
                <a:spcPts val="400"/>
              </a:spcAft>
            </a:pPr>
            <a:r>
              <a:rPr lang="fr-FR"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Accompagner les familles au-delà de la seule procédure d’attribution des places en crèche, et les réorienter vers d’autres solutions d’accueil clairement explicitées : ne pas adresser automatiquement les familles vers les assistantes maternelles comme mode d’accueil par défaut sans plus d’information. </a:t>
            </a:r>
          </a:p>
        </p:txBody>
      </p:sp>
    </p:spTree>
    <p:extLst>
      <p:ext uri="{BB962C8B-B14F-4D97-AF65-F5344CB8AC3E}">
        <p14:creationId xmlns:p14="http://schemas.microsoft.com/office/powerpoint/2010/main" val="3907596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198" y="342900"/>
            <a:ext cx="8001002" cy="1143000"/>
          </a:xfrm>
        </p:spPr>
        <p:txBody>
          <a:bodyPr>
            <a:normAutofit fontScale="90000"/>
          </a:bodyPr>
          <a:lstStyle/>
          <a:p>
            <a:r>
              <a:rPr lang="fr-FR" dirty="0">
                <a:solidFill>
                  <a:schemeClr val="tx2">
                    <a:lumMod val="75000"/>
                  </a:schemeClr>
                </a:solidFill>
              </a:rPr>
              <a:t>Pistes de réflexions </a:t>
            </a:r>
            <a:br>
              <a:rPr lang="fr-FR" dirty="0">
                <a:solidFill>
                  <a:schemeClr val="tx2">
                    <a:lumMod val="75000"/>
                  </a:schemeClr>
                </a:solidFill>
              </a:rPr>
            </a:br>
            <a:r>
              <a:rPr lang="fr-FR" sz="3600" dirty="0">
                <a:solidFill>
                  <a:schemeClr val="tx2">
                    <a:lumMod val="75000"/>
                  </a:schemeClr>
                </a:solidFill>
              </a:rPr>
              <a:t>L’accueil a temps partiel et occasionnel</a:t>
            </a:r>
          </a:p>
        </p:txBody>
      </p:sp>
      <p:sp>
        <p:nvSpPr>
          <p:cNvPr id="3" name="Espace réservé du contenu 2"/>
          <p:cNvSpPr>
            <a:spLocks noGrp="1"/>
          </p:cNvSpPr>
          <p:nvPr>
            <p:ph idx="1"/>
          </p:nvPr>
        </p:nvSpPr>
        <p:spPr>
          <a:xfrm>
            <a:off x="685800" y="2121408"/>
            <a:ext cx="7772400" cy="4393692"/>
          </a:xfrm>
        </p:spPr>
        <p:txBody>
          <a:bodyPr>
            <a:noAutofit/>
          </a:bodyPr>
          <a:lstStyle/>
          <a:p>
            <a:pPr algn="just">
              <a:lnSpc>
                <a:spcPts val="1500"/>
              </a:lnSpc>
              <a:spcBef>
                <a:spcPts val="600"/>
              </a:spcBef>
              <a:spcAft>
                <a:spcPts val="200"/>
              </a:spcAft>
            </a:pPr>
            <a:r>
              <a:rPr lang="fr-FR" sz="1800"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L’accueil occasionnel existe bien comme possibilité donnée au moment de l’inscription en Mairie, mais détourné de sa vocation : c’est la famille qui doit s’adapter à son fonctionnement</a:t>
            </a:r>
            <a:r>
              <a:rPr lang="fr-FR" sz="1800" i="1"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 = </a:t>
            </a:r>
            <a:r>
              <a:rPr lang="fr-FR" sz="1800"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une variable d’ajustement pour optimiser les taux d’occupation ? (les familles se saisissent peu de cette offre ; une logique gestionnaire qui heurte les valeurs professionnelles)</a:t>
            </a:r>
          </a:p>
          <a:p>
            <a:pPr algn="just">
              <a:lnSpc>
                <a:spcPts val="1500"/>
              </a:lnSpc>
              <a:spcBef>
                <a:spcPts val="600"/>
              </a:spcBef>
              <a:spcAft>
                <a:spcPts val="200"/>
              </a:spcAft>
            </a:pPr>
            <a:r>
              <a:rPr lang="fr-FR" sz="1800"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Simplifier l’inscription en accueil occasionnel </a:t>
            </a:r>
            <a:r>
              <a:rPr lang="fr-FR" sz="1800" i="1"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prévu</a:t>
            </a:r>
            <a:r>
              <a:rPr lang="fr-FR" sz="1800"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 (adressage direct)</a:t>
            </a:r>
          </a:p>
          <a:p>
            <a:pPr algn="just">
              <a:lnSpc>
                <a:spcPts val="1500"/>
              </a:lnSpc>
              <a:spcBef>
                <a:spcPts val="600"/>
              </a:spcBef>
              <a:spcAft>
                <a:spcPts val="200"/>
              </a:spcAft>
            </a:pPr>
            <a:r>
              <a:rPr lang="fr-FR" sz="1800"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Penser la possibilité d’une évolution du besoin (passage d’un accueil occasionnel à un temps partiel, d’un temps partiel à temps plein)</a:t>
            </a:r>
          </a:p>
          <a:p>
            <a:pPr algn="just">
              <a:lnSpc>
                <a:spcPts val="1500"/>
              </a:lnSpc>
              <a:spcBef>
                <a:spcPts val="600"/>
              </a:spcBef>
              <a:spcAft>
                <a:spcPts val="200"/>
              </a:spcAft>
            </a:pPr>
            <a:r>
              <a:rPr lang="fr-FR" sz="1800" dirty="0">
                <a:solidFill>
                  <a:schemeClr val="tx2">
                    <a:lumMod val="75000"/>
                  </a:schemeClr>
                </a:solidFill>
                <a:effectLst/>
                <a:latin typeface="Garamond" panose="02020404030301010803" pitchFamily="18" charset="0"/>
              </a:rPr>
              <a:t>L’effet multi accueil : l</a:t>
            </a:r>
            <a:r>
              <a:rPr lang="fr-FR" sz="1800"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rPr>
              <a:t>es formes d’accueil en MPE : les limites que représentent le jonglage entre des accueils à géométrie </a:t>
            </a:r>
            <a:r>
              <a:rPr lang="fr-FR" sz="1800"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variable (avec la tension de répondre à la demande de la CAF, d’optimisation des taux d’occupation). </a:t>
            </a:r>
            <a:endParaRPr lang="fr-FR" sz="1800"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p>
            <a:pPr algn="just">
              <a:lnSpc>
                <a:spcPts val="1500"/>
              </a:lnSpc>
              <a:spcAft>
                <a:spcPts val="200"/>
              </a:spcAft>
            </a:pPr>
            <a:r>
              <a:rPr lang="fr-FR" sz="1800" b="1" dirty="0">
                <a:solidFill>
                  <a:schemeClr val="tx2">
                    <a:lumMod val="75000"/>
                  </a:schemeClr>
                </a:solidFill>
                <a:effectLst/>
                <a:latin typeface="Garamond" panose="02020404030301010803" pitchFamily="18" charset="0"/>
              </a:rPr>
              <a:t>Aménagements de dispositifs déjà existants : </a:t>
            </a:r>
            <a:r>
              <a:rPr lang="fr-FR" sz="1800"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En l’absence d’activité professionnelle, il y a néanmoins une forte attente de « sociabilisation » des enfants, à mesure qu’ils grandissent et que l’échéance de l’entrée à l’école maternelle se rapproche : repenser et élargir l’accueil en PMI (espace jeu), LAEP, dans les MQ ou MP (pour ces deux derniers, accueil gratuit permet aux parents ou aux mères de suivre des activités). Les services d’accompagnement à la parentalité peuvent permettre, dans un second temps, une transition vers un mode d’accueil.</a:t>
            </a:r>
          </a:p>
          <a:p>
            <a:pPr marL="0" indent="0" algn="just">
              <a:lnSpc>
                <a:spcPts val="1500"/>
              </a:lnSpc>
              <a:spcAft>
                <a:spcPts val="200"/>
              </a:spcAft>
              <a:buNone/>
            </a:pPr>
            <a:endParaRPr lang="fr-FR" sz="1800" dirty="0">
              <a:latin typeface="Garamond" panose="020204040303010108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2764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198" y="342900"/>
            <a:ext cx="6508377" cy="1143000"/>
          </a:xfrm>
        </p:spPr>
        <p:txBody>
          <a:bodyPr>
            <a:normAutofit/>
          </a:bodyPr>
          <a:lstStyle/>
          <a:p>
            <a:r>
              <a:rPr lang="fr-FR" dirty="0">
                <a:solidFill>
                  <a:schemeClr val="tx2">
                    <a:lumMod val="75000"/>
                  </a:schemeClr>
                </a:solidFill>
              </a:rPr>
              <a:t>Pistes de réflexion</a:t>
            </a:r>
            <a:br>
              <a:rPr lang="fr-FR" dirty="0">
                <a:solidFill>
                  <a:schemeClr val="tx2">
                    <a:lumMod val="75000"/>
                  </a:schemeClr>
                </a:solidFill>
              </a:rPr>
            </a:br>
            <a:r>
              <a:rPr lang="fr-FR" sz="3200" dirty="0">
                <a:solidFill>
                  <a:schemeClr val="tx2">
                    <a:lumMod val="75000"/>
                  </a:schemeClr>
                </a:solidFill>
              </a:rPr>
              <a:t>L’accueil a temps partiel et occasionnel</a:t>
            </a:r>
            <a:endParaRPr lang="fr-FR" dirty="0">
              <a:solidFill>
                <a:schemeClr val="tx2">
                  <a:lumMod val="75000"/>
                </a:schemeClr>
              </a:solidFill>
            </a:endParaRPr>
          </a:p>
        </p:txBody>
      </p:sp>
      <p:sp>
        <p:nvSpPr>
          <p:cNvPr id="3" name="Espace réservé du contenu 2"/>
          <p:cNvSpPr>
            <a:spLocks noGrp="1"/>
          </p:cNvSpPr>
          <p:nvPr>
            <p:ph idx="1"/>
          </p:nvPr>
        </p:nvSpPr>
        <p:spPr>
          <a:xfrm>
            <a:off x="457198" y="2396835"/>
            <a:ext cx="7412184" cy="3844637"/>
          </a:xfrm>
        </p:spPr>
        <p:txBody>
          <a:bodyPr>
            <a:noAutofit/>
          </a:bodyPr>
          <a:lstStyle/>
          <a:p>
            <a:pPr algn="just">
              <a:lnSpc>
                <a:spcPts val="1500"/>
              </a:lnSpc>
              <a:spcAft>
                <a:spcPts val="200"/>
              </a:spcAft>
            </a:pPr>
            <a:r>
              <a:rPr lang="fr-FR"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rPr>
              <a:t>L’intérêt de la garderie éphémère pour d’autres quartiers que le centre-ville ou encore une garderie itinérante, tout en posant la question d’une lourdeur des démarches d’inscription pour un temps réduit. Et du risque de ségrégation.</a:t>
            </a:r>
          </a:p>
          <a:p>
            <a:pPr algn="just">
              <a:lnSpc>
                <a:spcPts val="1500"/>
              </a:lnSpc>
              <a:spcAft>
                <a:spcPts val="200"/>
              </a:spcAft>
            </a:pPr>
            <a:r>
              <a:rPr lang="fr-FR"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Pérenniser la fréquentation de la GE sur une année complète et non par cycle ; élargir les créneaux d’accueil</a:t>
            </a:r>
          </a:p>
          <a:p>
            <a:pPr algn="just">
              <a:lnSpc>
                <a:spcPts val="1500"/>
              </a:lnSpc>
              <a:spcAft>
                <a:spcPts val="200"/>
              </a:spcAft>
            </a:pPr>
            <a:r>
              <a:rPr lang="fr-FR"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rPr>
              <a:t>Travailler à une passerelle entre GE et accueil de droit commun</a:t>
            </a:r>
          </a:p>
          <a:p>
            <a:pPr algn="just">
              <a:lnSpc>
                <a:spcPts val="1500"/>
              </a:lnSpc>
              <a:spcAft>
                <a:spcPts val="200"/>
              </a:spcAft>
            </a:pPr>
            <a:r>
              <a:rPr lang="fr-FR"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rPr>
              <a:t>Le problème de la saturation de l’offre, véhiculé par le bouche à oreille: ce qui est aussi un élément, sans doute, de non-recours et de renoncement à engager une démarche d’inscription ou à la faire aboutir : redynamiser l’offre par la création d’une halte-garderie (en renouant avec sa définition d’origine, plus souple), mais aussi envisager de d</a:t>
            </a:r>
            <a:r>
              <a:rPr lang="fr-FR" dirty="0">
                <a:solidFill>
                  <a:schemeClr val="tx2">
                    <a:lumMod val="75000"/>
                  </a:schemeClr>
                </a:solidFill>
                <a:effectLst/>
                <a:latin typeface="Garamond" panose="02020404030301010803" pitchFamily="18" charset="0"/>
              </a:rPr>
              <a:t>évelopper de nouveaux dispositifs sur la ville (MAM, RAM, Crèche familiale, halte-garderie itinérante, classes passerelles) </a:t>
            </a:r>
          </a:p>
        </p:txBody>
      </p:sp>
    </p:spTree>
    <p:extLst>
      <p:ext uri="{BB962C8B-B14F-4D97-AF65-F5344CB8AC3E}">
        <p14:creationId xmlns:p14="http://schemas.microsoft.com/office/powerpoint/2010/main" val="3850106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198" y="342900"/>
            <a:ext cx="6508377" cy="1143000"/>
          </a:xfrm>
        </p:spPr>
        <p:txBody>
          <a:bodyPr>
            <a:normAutofit/>
          </a:bodyPr>
          <a:lstStyle/>
          <a:p>
            <a:r>
              <a:rPr lang="fr-FR" dirty="0">
                <a:solidFill>
                  <a:schemeClr val="tx2">
                    <a:lumMod val="75000"/>
                  </a:schemeClr>
                </a:solidFill>
              </a:rPr>
              <a:t>Pistes de réflexions</a:t>
            </a:r>
            <a:endParaRPr lang="fr-FR" dirty="0"/>
          </a:p>
        </p:txBody>
      </p:sp>
      <p:sp>
        <p:nvSpPr>
          <p:cNvPr id="3" name="Espace réservé du contenu 2"/>
          <p:cNvSpPr>
            <a:spLocks noGrp="1"/>
          </p:cNvSpPr>
          <p:nvPr>
            <p:ph idx="1"/>
          </p:nvPr>
        </p:nvSpPr>
        <p:spPr/>
        <p:txBody>
          <a:bodyPr>
            <a:normAutofit/>
          </a:bodyPr>
          <a:lstStyle/>
          <a:p>
            <a:pPr lvl="1" algn="just"/>
            <a:r>
              <a:rPr lang="fr-FR" sz="2400" b="1" dirty="0">
                <a:solidFill>
                  <a:schemeClr val="tx2">
                    <a:lumMod val="75000"/>
                  </a:schemeClr>
                </a:solidFill>
                <a:latin typeface="Garamond" panose="02020404030301010803" pitchFamily="18" charset="0"/>
              </a:rPr>
              <a:t>Les dispositifs nationaux ou territoriaux existants</a:t>
            </a:r>
          </a:p>
          <a:p>
            <a:pPr marL="731520" lvl="3" algn="just"/>
            <a:r>
              <a:rPr lang="fr-FR" sz="2400"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rPr>
              <a:t>Le fonds publics et territoires (FPT) </a:t>
            </a:r>
          </a:p>
          <a:p>
            <a:pPr marL="731520" lvl="3" algn="just"/>
            <a:r>
              <a:rPr lang="fr-FR" sz="2400"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rPr>
              <a:t>Les crèches à vocation d’insertion professionnelle (dites crèches AVIP)</a:t>
            </a:r>
            <a:endParaRPr lang="fr-FR" sz="2400"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endParaRPr>
          </a:p>
          <a:p>
            <a:pPr marL="731520" lvl="3" algn="just"/>
            <a:r>
              <a:rPr lang="fr-FR" sz="2400"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rPr>
              <a:t>Le dispositif expérimental de la CAF et du département de Seine-Saint-Denis (FMUP)</a:t>
            </a:r>
            <a:endParaRPr lang="fr-FR" sz="2400"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endParaRPr>
          </a:p>
          <a:p>
            <a:pPr marL="731520" lvl="3" algn="just"/>
            <a:r>
              <a:rPr lang="fr-FR" sz="2400"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rPr>
              <a:t>Le site internet </a:t>
            </a:r>
            <a:r>
              <a:rPr lang="fr-FR" sz="2400" dirty="0" err="1">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rPr>
              <a:t>macigogne.fr</a:t>
            </a:r>
            <a:r>
              <a:rPr lang="fr-FR" sz="2400"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rPr>
              <a:t> (dénonciation de l’enfant « bouche-trou »)</a:t>
            </a:r>
            <a:endParaRPr lang="fr-FR" sz="2400" dirty="0">
              <a:solidFill>
                <a:schemeClr val="tx2">
                  <a:lumMod val="75000"/>
                </a:schemeClr>
              </a:solidFill>
              <a:latin typeface="Garamond" panose="02020404030301010803" pitchFamily="18" charset="0"/>
              <a:ea typeface="Times New Roman" panose="02020603050405020304" pitchFamily="18" charset="0"/>
              <a:cs typeface="Times New Roman" panose="02020603050405020304" pitchFamily="18" charset="0"/>
            </a:endParaRPr>
          </a:p>
          <a:p>
            <a:pPr marL="731520" lvl="3" algn="just"/>
            <a:r>
              <a:rPr lang="fr-FR" sz="2400" dirty="0">
                <a:solidFill>
                  <a:schemeClr val="tx2">
                    <a:lumMod val="75000"/>
                  </a:schemeClr>
                </a:solidFill>
                <a:effectLst/>
                <a:latin typeface="Garamond" panose="02020404030301010803" pitchFamily="18" charset="0"/>
                <a:ea typeface="Times New Roman" panose="02020603050405020304" pitchFamily="18" charset="0"/>
                <a:cs typeface="Times New Roman" panose="02020603050405020304" pitchFamily="18" charset="0"/>
              </a:rPr>
              <a:t>L’activation des bonus financiers dans le cadre de la COG CNAF</a:t>
            </a:r>
            <a:endParaRPr lang="fr-FR" sz="2400" dirty="0">
              <a:solidFill>
                <a:schemeClr val="tx2">
                  <a:lumMod val="75000"/>
                </a:schemeClr>
              </a:solidFill>
              <a:latin typeface="Garamond" panose="02020404030301010803" pitchFamily="18" charset="0"/>
            </a:endParaRPr>
          </a:p>
        </p:txBody>
      </p:sp>
    </p:spTree>
    <p:extLst>
      <p:ext uri="{BB962C8B-B14F-4D97-AF65-F5344CB8AC3E}">
        <p14:creationId xmlns:p14="http://schemas.microsoft.com/office/powerpoint/2010/main" val="1494926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846696" y="540327"/>
            <a:ext cx="7299777" cy="11430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3600"/>
              <a:buFont typeface="Century Gothic"/>
              <a:buNone/>
            </a:pPr>
            <a:r>
              <a:rPr lang="fr-FR" dirty="0">
                <a:solidFill>
                  <a:schemeClr val="tx2">
                    <a:lumMod val="75000"/>
                  </a:schemeClr>
                </a:solidFill>
              </a:rPr>
              <a:t>Pour conclure</a:t>
            </a:r>
            <a:br>
              <a:rPr lang="fr-FR" dirty="0">
                <a:solidFill>
                  <a:schemeClr val="tx2">
                    <a:lumMod val="75000"/>
                  </a:schemeClr>
                </a:solidFill>
              </a:rPr>
            </a:br>
            <a:r>
              <a:rPr lang="fr-FR" sz="3200" dirty="0">
                <a:solidFill>
                  <a:schemeClr val="tx2">
                    <a:lumMod val="75000"/>
                  </a:schemeClr>
                </a:solidFill>
              </a:rPr>
              <a:t>Favoriser une Politique publique pro-active</a:t>
            </a:r>
            <a:endParaRPr sz="3200" dirty="0">
              <a:solidFill>
                <a:schemeClr val="tx2">
                  <a:lumMod val="75000"/>
                </a:schemeClr>
              </a:solidFill>
            </a:endParaRPr>
          </a:p>
        </p:txBody>
      </p:sp>
      <p:sp>
        <p:nvSpPr>
          <p:cNvPr id="33" name="Google Shape;33;p6"/>
          <p:cNvSpPr txBox="1">
            <a:spLocks noGrp="1"/>
          </p:cNvSpPr>
          <p:nvPr>
            <p:ph idx="1"/>
          </p:nvPr>
        </p:nvSpPr>
        <p:spPr>
          <a:xfrm>
            <a:off x="846696" y="1910617"/>
            <a:ext cx="7396759" cy="4171527"/>
          </a:xfrm>
          <a:prstGeom prst="rect">
            <a:avLst/>
          </a:prstGeom>
          <a:noFill/>
          <a:ln>
            <a:noFill/>
          </a:ln>
        </p:spPr>
        <p:txBody>
          <a:bodyPr spcFirstLastPara="1" wrap="square" lIns="91425" tIns="45700" rIns="91425" bIns="45700" anchor="t" anchorCtr="0">
            <a:normAutofit fontScale="85000" lnSpcReduction="20000"/>
          </a:bodyPr>
          <a:lstStyle/>
          <a:p>
            <a:pPr algn="just"/>
            <a:r>
              <a:rPr lang="fr-FR" dirty="0">
                <a:solidFill>
                  <a:schemeClr val="tx2">
                    <a:lumMod val="75000"/>
                  </a:schemeClr>
                </a:solidFill>
                <a:latin typeface="Garamond" panose="02020404030301010803" pitchFamily="18" charset="0"/>
              </a:rPr>
              <a:t>Transformer le rapport aux destinataires et travailler à favoriser une équité d’accès aux équipements de la petite enfance de la commune </a:t>
            </a:r>
          </a:p>
          <a:p>
            <a:pPr algn="just"/>
            <a:r>
              <a:rPr lang="fr-FR" dirty="0">
                <a:solidFill>
                  <a:schemeClr val="tx2">
                    <a:lumMod val="75000"/>
                  </a:schemeClr>
                </a:solidFill>
                <a:latin typeface="Garamond" panose="02020404030301010803" pitchFamily="18" charset="0"/>
              </a:rPr>
              <a:t>Enjeu de cohésion et de mixité sociale (dispositifs universels/spécifiques ou sociaux)</a:t>
            </a:r>
          </a:p>
          <a:p>
            <a:pPr algn="just"/>
            <a:r>
              <a:rPr lang="fr-FR" dirty="0">
                <a:solidFill>
                  <a:schemeClr val="tx2">
                    <a:lumMod val="75000"/>
                  </a:schemeClr>
                </a:solidFill>
                <a:latin typeface="Garamond" panose="02020404030301010803" pitchFamily="18" charset="0"/>
              </a:rPr>
              <a:t>Considérer la dimension éducative des EAJE, comme des lieux de vie, de pratiques éthiques et citoyennes et la nécessaire reconceptualisation de l’éducation de la petite enfance (</a:t>
            </a:r>
            <a:r>
              <a:rPr lang="fr-FR" dirty="0" err="1">
                <a:solidFill>
                  <a:schemeClr val="tx2">
                    <a:lumMod val="75000"/>
                  </a:schemeClr>
                </a:solidFill>
                <a:latin typeface="Garamond" panose="02020404030301010803" pitchFamily="18" charset="0"/>
              </a:rPr>
              <a:t>Brougère</a:t>
            </a:r>
            <a:r>
              <a:rPr lang="fr-FR" dirty="0">
                <a:solidFill>
                  <a:schemeClr val="tx2">
                    <a:lumMod val="75000"/>
                  </a:schemeClr>
                </a:solidFill>
                <a:latin typeface="Garamond" panose="02020404030301010803" pitchFamily="18" charset="0"/>
              </a:rPr>
              <a:t> et </a:t>
            </a:r>
            <a:r>
              <a:rPr lang="fr-FR" dirty="0" err="1">
                <a:solidFill>
                  <a:schemeClr val="tx2">
                    <a:lumMod val="75000"/>
                  </a:schemeClr>
                </a:solidFill>
                <a:latin typeface="Garamond" panose="02020404030301010803" pitchFamily="18" charset="0"/>
              </a:rPr>
              <a:t>Vandenbroeck</a:t>
            </a:r>
            <a:r>
              <a:rPr lang="fr-FR" dirty="0">
                <a:solidFill>
                  <a:schemeClr val="tx2">
                    <a:lumMod val="75000"/>
                  </a:schemeClr>
                </a:solidFill>
                <a:latin typeface="Garamond" panose="02020404030301010803" pitchFamily="18" charset="0"/>
              </a:rPr>
              <a:t>, 2007 ; Tobin, 2007) : </a:t>
            </a:r>
            <a:r>
              <a:rPr lang="fr-FR" b="1" dirty="0">
                <a:solidFill>
                  <a:schemeClr val="tx2">
                    <a:lumMod val="75000"/>
                  </a:schemeClr>
                </a:solidFill>
                <a:latin typeface="Garamond" panose="02020404030301010803" pitchFamily="18" charset="0"/>
              </a:rPr>
              <a:t>enjeux des modes d’accueil : des demandes pour les parents ou pour les enfants ? </a:t>
            </a:r>
            <a:r>
              <a:rPr lang="fr-FR" dirty="0">
                <a:solidFill>
                  <a:schemeClr val="tx2">
                    <a:lumMod val="75000"/>
                  </a:schemeClr>
                </a:solidFill>
                <a:latin typeface="Garamond" panose="02020404030301010803" pitchFamily="18" charset="0"/>
              </a:rPr>
              <a:t>= « </a:t>
            </a:r>
            <a:r>
              <a:rPr lang="fr-FR" b="1" dirty="0">
                <a:solidFill>
                  <a:schemeClr val="tx2">
                    <a:lumMod val="75000"/>
                  </a:schemeClr>
                </a:solidFill>
                <a:latin typeface="Garamond" panose="02020404030301010803" pitchFamily="18" charset="0"/>
              </a:rPr>
              <a:t>la garde ne devrait jamais être la seule finalité ou la finalité dominante des institutions </a:t>
            </a:r>
            <a:r>
              <a:rPr lang="fr-FR" dirty="0">
                <a:solidFill>
                  <a:schemeClr val="tx2">
                    <a:lumMod val="75000"/>
                  </a:schemeClr>
                </a:solidFill>
                <a:latin typeface="Garamond" panose="02020404030301010803" pitchFamily="18" charset="0"/>
              </a:rPr>
              <a:t>» (</a:t>
            </a:r>
            <a:r>
              <a:rPr lang="fr-FR" dirty="0" err="1">
                <a:solidFill>
                  <a:schemeClr val="tx2">
                    <a:lumMod val="75000"/>
                  </a:schemeClr>
                </a:solidFill>
                <a:latin typeface="Garamond" panose="02020404030301010803" pitchFamily="18" charset="0"/>
              </a:rPr>
              <a:t>Dahlberg</a:t>
            </a:r>
            <a:r>
              <a:rPr lang="fr-FR" dirty="0">
                <a:solidFill>
                  <a:schemeClr val="tx2">
                    <a:lumMod val="75000"/>
                  </a:schemeClr>
                </a:solidFill>
                <a:latin typeface="Garamond" panose="02020404030301010803" pitchFamily="18" charset="0"/>
              </a:rPr>
              <a:t>, Moss, et Pence, 2012, p. 141), ni avoir comme seule finalité de préparer les enfants à l’école maternelle, finalité qui produit un « enfant pauvre », adaptable à la culture dominante et à la société de consommation. Ceci implique que </a:t>
            </a:r>
            <a:r>
              <a:rPr lang="fr-FR" b="1" dirty="0">
                <a:solidFill>
                  <a:schemeClr val="tx2">
                    <a:lumMod val="75000"/>
                  </a:schemeClr>
                </a:solidFill>
                <a:latin typeface="Garamond" panose="02020404030301010803" pitchFamily="18" charset="0"/>
              </a:rPr>
              <a:t>les institutions doivent être ouvertes à tous les enfants et leur offrir une « opportunité pédagogique </a:t>
            </a:r>
            <a:r>
              <a:rPr lang="fr-FR" dirty="0">
                <a:solidFill>
                  <a:schemeClr val="tx2">
                    <a:lumMod val="75000"/>
                  </a:schemeClr>
                </a:solidFill>
                <a:latin typeface="Garamond" panose="02020404030301010803" pitchFamily="18" charset="0"/>
              </a:rPr>
              <a:t>».</a:t>
            </a:r>
          </a:p>
          <a:p>
            <a:pPr algn="just"/>
            <a:r>
              <a:rPr lang="fr-FR" dirty="0">
                <a:solidFill>
                  <a:schemeClr val="tx2">
                    <a:lumMod val="75000"/>
                  </a:schemeClr>
                </a:solidFill>
                <a:latin typeface="Garamond" panose="02020404030301010803" pitchFamily="18" charset="0"/>
              </a:rPr>
              <a:t>Une augmentation de l’offre, diversification des propositions, afin de promouvoir l’accès de toutes les familles, quelle que soit leur situation familiale et professionnelle tout en permettant la mixité sociale de l’offre globale.</a:t>
            </a:r>
            <a:endParaRPr lang="fr-FR" dirty="0">
              <a:latin typeface="Garamond" panose="02020404030301010803" pitchFamily="18" charset="0"/>
            </a:endParaRPr>
          </a:p>
          <a:p>
            <a:pPr marL="0" lvl="0" indent="0" algn="l" rtl="0">
              <a:spcBef>
                <a:spcPts val="0"/>
              </a:spcBef>
              <a:spcAft>
                <a:spcPts val="0"/>
              </a:spcAft>
              <a:buSzPts val="2000"/>
              <a:buNone/>
            </a:pPr>
            <a:endParaRPr lang="fr-FR" dirty="0"/>
          </a:p>
        </p:txBody>
      </p:sp>
    </p:spTree>
    <p:extLst>
      <p:ext uri="{BB962C8B-B14F-4D97-AF65-F5344CB8AC3E}">
        <p14:creationId xmlns:p14="http://schemas.microsoft.com/office/powerpoint/2010/main" val="2856631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559269" y="329965"/>
            <a:ext cx="6508500" cy="11430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3600"/>
              <a:buFont typeface="Century Gothic"/>
              <a:buNone/>
            </a:pPr>
            <a:r>
              <a:rPr lang="fr-FR" dirty="0">
                <a:solidFill>
                  <a:schemeClr val="tx2">
                    <a:lumMod val="75000"/>
                  </a:schemeClr>
                </a:solidFill>
              </a:rPr>
              <a:t>Préambule</a:t>
            </a:r>
            <a:br>
              <a:rPr lang="fr-FR" dirty="0">
                <a:solidFill>
                  <a:schemeClr val="tx2">
                    <a:lumMod val="75000"/>
                  </a:schemeClr>
                </a:solidFill>
              </a:rPr>
            </a:br>
            <a:r>
              <a:rPr lang="fr-FR" sz="3200" dirty="0">
                <a:solidFill>
                  <a:schemeClr val="tx2">
                    <a:lumMod val="75000"/>
                  </a:schemeClr>
                </a:solidFill>
              </a:rPr>
              <a:t>Contexte Français</a:t>
            </a:r>
            <a:endParaRPr sz="3200" dirty="0">
              <a:solidFill>
                <a:schemeClr val="tx2">
                  <a:lumMod val="75000"/>
                </a:schemeClr>
              </a:solidFill>
            </a:endParaRPr>
          </a:p>
        </p:txBody>
      </p:sp>
      <p:sp>
        <p:nvSpPr>
          <p:cNvPr id="33" name="Google Shape;33;p6"/>
          <p:cNvSpPr txBox="1">
            <a:spLocks noGrp="1"/>
          </p:cNvSpPr>
          <p:nvPr>
            <p:ph type="body" idx="1"/>
          </p:nvPr>
        </p:nvSpPr>
        <p:spPr>
          <a:xfrm>
            <a:off x="461187" y="1842653"/>
            <a:ext cx="8221626" cy="5015347"/>
          </a:xfrm>
          <a:prstGeom prst="rect">
            <a:avLst/>
          </a:prstGeom>
          <a:noFill/>
          <a:ln>
            <a:noFill/>
          </a:ln>
        </p:spPr>
        <p:txBody>
          <a:bodyPr spcFirstLastPara="1" wrap="square" lIns="91425" tIns="45700" rIns="91425" bIns="45700" anchor="t" anchorCtr="0">
            <a:normAutofit fontScale="92500" lnSpcReduction="20000"/>
          </a:bodyPr>
          <a:lstStyle/>
          <a:p>
            <a:pPr rtl="0" fontAlgn="base">
              <a:spcBef>
                <a:spcPts val="0"/>
              </a:spcBef>
              <a:spcAft>
                <a:spcPts val="1000"/>
              </a:spcAft>
              <a:buFont typeface="Arial" panose="020B0604020202020204" pitchFamily="34" charset="0"/>
              <a:buChar char="•"/>
            </a:pPr>
            <a:r>
              <a:rPr lang="fr-FR" sz="1800" b="0" i="0" u="none" strike="noStrike" dirty="0">
                <a:solidFill>
                  <a:srgbClr val="595959"/>
                </a:solidFill>
                <a:effectLst/>
                <a:latin typeface="Garamond" panose="02020404030301010803" pitchFamily="18" charset="0"/>
              </a:rPr>
              <a:t>Les politiques PE relèvent des compétences des communes (compétence non-obligatoire) = une offre inégale sur le territoire et un déficit global de places (60 places en individuel et collectif pour 100 enfants) (ONAPE, 2021)</a:t>
            </a:r>
          </a:p>
          <a:p>
            <a:pPr rtl="0" fontAlgn="base">
              <a:spcBef>
                <a:spcPts val="0"/>
              </a:spcBef>
              <a:spcAft>
                <a:spcPts val="1000"/>
              </a:spcAft>
              <a:buFont typeface="Arial" panose="020B0604020202020204" pitchFamily="34" charset="0"/>
              <a:buChar char="•"/>
            </a:pPr>
            <a:r>
              <a:rPr lang="fr-FR" sz="1800" b="0" i="0" u="none" strike="noStrike" dirty="0">
                <a:solidFill>
                  <a:srgbClr val="595959"/>
                </a:solidFill>
                <a:effectLst/>
                <a:latin typeface="Garamond" panose="02020404030301010803" pitchFamily="18" charset="0"/>
              </a:rPr>
              <a:t>Les assistantes maternelles : 1</a:t>
            </a:r>
            <a:r>
              <a:rPr lang="fr-FR" sz="1800" b="0" i="0" u="none" strike="noStrike" baseline="30000" dirty="0">
                <a:solidFill>
                  <a:srgbClr val="595959"/>
                </a:solidFill>
                <a:effectLst/>
                <a:latin typeface="Garamond" panose="02020404030301010803" pitchFamily="18" charset="0"/>
              </a:rPr>
              <a:t>er</a:t>
            </a:r>
            <a:r>
              <a:rPr lang="fr-FR" sz="1800" b="0" i="0" u="none" strike="noStrike" dirty="0">
                <a:solidFill>
                  <a:srgbClr val="595959"/>
                </a:solidFill>
                <a:effectLst/>
                <a:latin typeface="Garamond" panose="02020404030301010803" pitchFamily="18" charset="0"/>
              </a:rPr>
              <a:t> mode d’accueil formel</a:t>
            </a:r>
          </a:p>
          <a:p>
            <a:pPr rtl="0" fontAlgn="base">
              <a:spcBef>
                <a:spcPts val="0"/>
              </a:spcBef>
              <a:spcAft>
                <a:spcPts val="1000"/>
              </a:spcAft>
              <a:buFont typeface="Arial" panose="020B0604020202020204" pitchFamily="34" charset="0"/>
              <a:buChar char="•"/>
            </a:pPr>
            <a:r>
              <a:rPr lang="fr-FR" sz="1800" b="0" i="0" u="none" strike="noStrike" dirty="0">
                <a:solidFill>
                  <a:srgbClr val="595959"/>
                </a:solidFill>
                <a:effectLst/>
                <a:latin typeface="Garamond" panose="02020404030301010803" pitchFamily="18" charset="0"/>
              </a:rPr>
              <a:t>6 enfants sur 10 sont gardés par leur famille, dont la moitié par leur parent</a:t>
            </a:r>
          </a:p>
          <a:p>
            <a:pPr rtl="0" fontAlgn="base">
              <a:spcBef>
                <a:spcPts val="0"/>
              </a:spcBef>
              <a:spcAft>
                <a:spcPts val="1000"/>
              </a:spcAft>
              <a:buFont typeface="Arial" panose="020B0604020202020204" pitchFamily="34" charset="0"/>
              <a:buChar char="•"/>
            </a:pPr>
            <a:r>
              <a:rPr lang="fr-FR" sz="1800" b="0" i="0" u="none" strike="noStrike" dirty="0">
                <a:solidFill>
                  <a:srgbClr val="595959"/>
                </a:solidFill>
                <a:effectLst/>
                <a:latin typeface="Garamond" panose="02020404030301010803" pitchFamily="18" charset="0"/>
              </a:rPr>
              <a:t>Pas de service public pour les 0-3 ans</a:t>
            </a:r>
          </a:p>
          <a:p>
            <a:pPr fontAlgn="base">
              <a:spcBef>
                <a:spcPts val="0"/>
              </a:spcBef>
              <a:spcAft>
                <a:spcPts val="1000"/>
              </a:spcAft>
              <a:buFont typeface="Arial" panose="020B0604020202020204" pitchFamily="34" charset="0"/>
              <a:buChar char="•"/>
            </a:pPr>
            <a:r>
              <a:rPr lang="fr-FR" sz="1800" dirty="0">
                <a:solidFill>
                  <a:srgbClr val="595959"/>
                </a:solidFill>
                <a:latin typeface="Garamond" panose="02020404030301010803" pitchFamily="18" charset="0"/>
              </a:rPr>
              <a:t>Pas de droit opposable (projet du Pdt réélu), mais un droit d’accès universel quelle que soit la situation socio-professionnelle des parents depuis 2002 (réforme PSU) (historiquement accès des crèches réservé aux enfants dont les mères « travaillent et se conduisent bien » (travail à l’extérieur du domicile) (1845) ; 19è : accès réservé aux enfants de familles indigentes ; fin 19è-milieu </a:t>
            </a:r>
            <a:r>
              <a:rPr lang="fr-FR" sz="1800" dirty="0" err="1">
                <a:solidFill>
                  <a:srgbClr val="595959"/>
                </a:solidFill>
                <a:latin typeface="Garamond" panose="02020404030301010803" pitchFamily="18" charset="0"/>
              </a:rPr>
              <a:t>XXè</a:t>
            </a:r>
            <a:r>
              <a:rPr lang="fr-FR" sz="1800" dirty="0">
                <a:solidFill>
                  <a:srgbClr val="595959"/>
                </a:solidFill>
                <a:latin typeface="Garamond" panose="02020404030301010803" pitchFamily="18" charset="0"/>
              </a:rPr>
              <a:t> : familles ouvrières ; après milieu </a:t>
            </a:r>
            <a:r>
              <a:rPr lang="fr-FR" sz="1800" dirty="0" err="1">
                <a:solidFill>
                  <a:srgbClr val="595959"/>
                </a:solidFill>
                <a:latin typeface="Garamond" panose="02020404030301010803" pitchFamily="18" charset="0"/>
              </a:rPr>
              <a:t>XXè</a:t>
            </a:r>
            <a:r>
              <a:rPr lang="fr-FR" sz="1800" dirty="0">
                <a:solidFill>
                  <a:srgbClr val="595959"/>
                </a:solidFill>
                <a:latin typeface="Garamond" panose="02020404030301010803" pitchFamily="18" charset="0"/>
              </a:rPr>
              <a:t> : classes moyennes et supérieures). En 1993, apparait le terme de « parents ». Evolution population des crèches à lier avec évolution de sa fonction et de son curriculum… (Bouve, 2010)</a:t>
            </a:r>
          </a:p>
          <a:p>
            <a:pPr fontAlgn="base">
              <a:spcBef>
                <a:spcPts val="0"/>
              </a:spcBef>
              <a:spcAft>
                <a:spcPts val="1000"/>
              </a:spcAft>
              <a:buFont typeface="Arial" panose="020B0604020202020204" pitchFamily="34" charset="0"/>
              <a:buChar char="•"/>
            </a:pPr>
            <a:r>
              <a:rPr lang="fr-FR" sz="1800" b="0" i="0" u="none" strike="noStrike" dirty="0">
                <a:solidFill>
                  <a:srgbClr val="595959"/>
                </a:solidFill>
                <a:effectLst/>
                <a:latin typeface="Garamond" panose="02020404030301010803" pitchFamily="18" charset="0"/>
              </a:rPr>
              <a:t>Dans les faits, la situ</a:t>
            </a:r>
            <a:r>
              <a:rPr lang="fr-FR" sz="1800" dirty="0">
                <a:solidFill>
                  <a:srgbClr val="595959"/>
                </a:solidFill>
                <a:latin typeface="Garamond" panose="02020404030301010803" pitchFamily="18" charset="0"/>
              </a:rPr>
              <a:t>ation est autre (/droit d’accès universel) (pratiques CAMA diverses dans un contexte de déficit de places en EAJE) : ce sont plus souvent les parents </a:t>
            </a:r>
            <a:r>
              <a:rPr lang="fr-FR" sz="1800" dirty="0" err="1">
                <a:solidFill>
                  <a:srgbClr val="595959"/>
                </a:solidFill>
                <a:latin typeface="Garamond" panose="02020404030301010803" pitchFamily="18" charset="0"/>
              </a:rPr>
              <a:t>bi-actifs</a:t>
            </a:r>
            <a:r>
              <a:rPr lang="fr-FR" sz="1800" dirty="0">
                <a:solidFill>
                  <a:srgbClr val="595959"/>
                </a:solidFill>
                <a:latin typeface="Garamond" panose="02020404030301010803" pitchFamily="18" charset="0"/>
              </a:rPr>
              <a:t> qui demandent et obtiennent une place (ex : site de la ville demande fiche de paye des 2 parents).</a:t>
            </a:r>
          </a:p>
          <a:p>
            <a:pPr fontAlgn="base">
              <a:spcBef>
                <a:spcPts val="0"/>
              </a:spcBef>
              <a:spcAft>
                <a:spcPts val="1000"/>
              </a:spcAft>
              <a:buFont typeface="Arial" panose="020B0604020202020204" pitchFamily="34" charset="0"/>
              <a:buChar char="•"/>
            </a:pPr>
            <a:r>
              <a:rPr lang="fr-FR" sz="1800" dirty="0">
                <a:solidFill>
                  <a:srgbClr val="595959"/>
                </a:solidFill>
                <a:latin typeface="Garamond" panose="02020404030301010803" pitchFamily="18" charset="0"/>
              </a:rPr>
              <a:t>La procédure d’inscription demande une capacité d’anticipation dès le 6è mois de la grossesse que ne possèdent pas toutes les familles.</a:t>
            </a:r>
          </a:p>
          <a:p>
            <a:pPr fontAlgn="base">
              <a:spcBef>
                <a:spcPts val="0"/>
              </a:spcBef>
              <a:spcAft>
                <a:spcPts val="1000"/>
              </a:spcAft>
              <a:buFont typeface="Arial" panose="020B0604020202020204" pitchFamily="34" charset="0"/>
              <a:buChar char="•"/>
            </a:pPr>
            <a:r>
              <a:rPr lang="fr-FR" sz="1800" dirty="0">
                <a:solidFill>
                  <a:srgbClr val="595959"/>
                </a:solidFill>
                <a:latin typeface="Garamond" panose="02020404030301010803" pitchFamily="18" charset="0"/>
              </a:rPr>
              <a:t>La rhétorique du libre choix des « familles » (entre garder son enfant ou/et travailler ; entre mode d’accueil individuel ou collectif) ne résiste pas à la réalité des faits</a:t>
            </a:r>
          </a:p>
          <a:p>
            <a:pPr fontAlgn="base">
              <a:spcBef>
                <a:spcPts val="0"/>
              </a:spcBef>
              <a:spcAft>
                <a:spcPts val="1000"/>
              </a:spcAft>
              <a:buFont typeface="Arial" panose="020B0604020202020204" pitchFamily="34" charset="0"/>
              <a:buChar char="•"/>
            </a:pPr>
            <a:endParaRPr lang="fr-FR" sz="1800" dirty="0">
              <a:solidFill>
                <a:srgbClr val="595959"/>
              </a:solidFill>
              <a:latin typeface="Garamond" panose="02020404030301010803" pitchFamily="18" charset="0"/>
            </a:endParaRPr>
          </a:p>
          <a:p>
            <a:pPr marL="0" lvl="0" indent="0" algn="l" rtl="0">
              <a:spcBef>
                <a:spcPts val="0"/>
              </a:spcBef>
              <a:spcAft>
                <a:spcPts val="0"/>
              </a:spcAft>
              <a:buSzPts val="2000"/>
              <a:buNone/>
            </a:pPr>
            <a:endParaRPr lang="fr-FR" dirty="0"/>
          </a:p>
        </p:txBody>
      </p:sp>
    </p:spTree>
    <p:extLst>
      <p:ext uri="{BB962C8B-B14F-4D97-AF65-F5344CB8AC3E}">
        <p14:creationId xmlns:p14="http://schemas.microsoft.com/office/powerpoint/2010/main" val="158204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568218" y="573135"/>
            <a:ext cx="6508500" cy="11430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3600"/>
              <a:buFont typeface="Century Gothic"/>
              <a:buNone/>
            </a:pPr>
            <a:r>
              <a:rPr lang="fr-FR" dirty="0">
                <a:solidFill>
                  <a:schemeClr val="tx2">
                    <a:lumMod val="75000"/>
                  </a:schemeClr>
                </a:solidFill>
              </a:rPr>
              <a:t>Préambule</a:t>
            </a:r>
            <a:br>
              <a:rPr lang="fr-FR" dirty="0">
                <a:solidFill>
                  <a:schemeClr val="tx2">
                    <a:lumMod val="75000"/>
                  </a:schemeClr>
                </a:solidFill>
              </a:rPr>
            </a:br>
            <a:r>
              <a:rPr lang="fr-FR" sz="3200" dirty="0">
                <a:solidFill>
                  <a:schemeClr val="tx2">
                    <a:lumMod val="75000"/>
                  </a:schemeClr>
                </a:solidFill>
              </a:rPr>
              <a:t>Enjeux de l’accueil des jeunes enfants</a:t>
            </a:r>
            <a:endParaRPr sz="3200" dirty="0">
              <a:solidFill>
                <a:schemeClr val="tx2">
                  <a:lumMod val="75000"/>
                </a:schemeClr>
              </a:solidFill>
            </a:endParaRPr>
          </a:p>
        </p:txBody>
      </p:sp>
      <p:sp>
        <p:nvSpPr>
          <p:cNvPr id="33" name="Google Shape;33;p6"/>
          <p:cNvSpPr txBox="1">
            <a:spLocks noGrp="1"/>
          </p:cNvSpPr>
          <p:nvPr>
            <p:ph idx="1"/>
          </p:nvPr>
        </p:nvSpPr>
        <p:spPr>
          <a:xfrm>
            <a:off x="704854" y="2554138"/>
            <a:ext cx="6508499" cy="2701035"/>
          </a:xfrm>
          <a:prstGeom prst="rect">
            <a:avLst/>
          </a:prstGeom>
          <a:noFill/>
          <a:ln>
            <a:noFill/>
          </a:ln>
        </p:spPr>
        <p:txBody>
          <a:bodyPr spcFirstLastPara="1" wrap="square" lIns="91425" tIns="45700" rIns="91425" bIns="45700" anchor="t" anchorCtr="0">
            <a:noAutofit/>
          </a:bodyPr>
          <a:lstStyle/>
          <a:p>
            <a:pPr fontAlgn="base">
              <a:spcBef>
                <a:spcPts val="0"/>
              </a:spcBef>
              <a:spcAft>
                <a:spcPts val="1000"/>
              </a:spcAft>
              <a:buFont typeface="Arial" panose="020B0604020202020204" pitchFamily="34" charset="0"/>
              <a:buChar char="•"/>
            </a:pPr>
            <a:r>
              <a:rPr lang="fr-FR" sz="2400" dirty="0">
                <a:solidFill>
                  <a:srgbClr val="595959"/>
                </a:solidFill>
                <a:latin typeface="Garamond" panose="02020404030301010803" pitchFamily="18" charset="0"/>
              </a:rPr>
              <a:t>Insertion professionnelle des mères (et les pères ?!)</a:t>
            </a:r>
          </a:p>
          <a:p>
            <a:pPr rtl="0" fontAlgn="base">
              <a:spcBef>
                <a:spcPts val="0"/>
              </a:spcBef>
              <a:spcAft>
                <a:spcPts val="1000"/>
              </a:spcAft>
              <a:buFont typeface="Arial" panose="020B0604020202020204" pitchFamily="34" charset="0"/>
              <a:buChar char="•"/>
            </a:pPr>
            <a:r>
              <a:rPr lang="fr-FR" sz="2400" b="0" i="0" u="none" strike="noStrike" dirty="0">
                <a:solidFill>
                  <a:srgbClr val="595959"/>
                </a:solidFill>
                <a:effectLst/>
                <a:latin typeface="Garamond" panose="02020404030301010803" pitchFamily="18" charset="0"/>
              </a:rPr>
              <a:t>Egalité hommes/femmes</a:t>
            </a:r>
          </a:p>
          <a:p>
            <a:pPr rtl="0" fontAlgn="base">
              <a:spcBef>
                <a:spcPts val="0"/>
              </a:spcBef>
              <a:spcAft>
                <a:spcPts val="1000"/>
              </a:spcAft>
              <a:buFont typeface="Arial" panose="020B0604020202020204" pitchFamily="34" charset="0"/>
              <a:buChar char="•"/>
            </a:pPr>
            <a:r>
              <a:rPr lang="fr-FR" sz="2400" b="0" i="0" u="none" strike="noStrike" dirty="0">
                <a:solidFill>
                  <a:srgbClr val="595959"/>
                </a:solidFill>
                <a:effectLst/>
                <a:latin typeface="Garamond" panose="02020404030301010803" pitchFamily="18" charset="0"/>
              </a:rPr>
              <a:t>Lutte contre la pauvreté</a:t>
            </a:r>
          </a:p>
          <a:p>
            <a:pPr rtl="0" fontAlgn="base">
              <a:spcBef>
                <a:spcPts val="0"/>
              </a:spcBef>
              <a:spcAft>
                <a:spcPts val="1000"/>
              </a:spcAft>
              <a:buFont typeface="Arial" panose="020B0604020202020204" pitchFamily="34" charset="0"/>
              <a:buChar char="•"/>
            </a:pPr>
            <a:r>
              <a:rPr lang="fr-FR" sz="2400" dirty="0">
                <a:solidFill>
                  <a:srgbClr val="595959"/>
                </a:solidFill>
                <a:latin typeface="Garamond" panose="02020404030301010803" pitchFamily="18" charset="0"/>
              </a:rPr>
              <a:t>Lutte contre l’échec scolaire</a:t>
            </a:r>
          </a:p>
          <a:p>
            <a:pPr rtl="0" fontAlgn="base">
              <a:spcBef>
                <a:spcPts val="0"/>
              </a:spcBef>
              <a:spcAft>
                <a:spcPts val="1000"/>
              </a:spcAft>
              <a:buFont typeface="Arial" panose="020B0604020202020204" pitchFamily="34" charset="0"/>
              <a:buChar char="•"/>
            </a:pPr>
            <a:r>
              <a:rPr lang="fr-FR" sz="2400" b="0" i="0" u="none" strike="noStrike" dirty="0">
                <a:solidFill>
                  <a:srgbClr val="595959"/>
                </a:solidFill>
                <a:effectLst/>
                <a:latin typeface="Garamond" panose="02020404030301010803" pitchFamily="18" charset="0"/>
              </a:rPr>
              <a:t>Favoriser la socialisation des enfants</a:t>
            </a:r>
          </a:p>
          <a:p>
            <a:pPr rtl="0" fontAlgn="base">
              <a:spcBef>
                <a:spcPts val="0"/>
              </a:spcBef>
              <a:spcAft>
                <a:spcPts val="1000"/>
              </a:spcAft>
              <a:buFont typeface="Arial" panose="020B0604020202020204" pitchFamily="34" charset="0"/>
              <a:buChar char="•"/>
            </a:pPr>
            <a:r>
              <a:rPr lang="fr-FR" sz="2400" dirty="0">
                <a:solidFill>
                  <a:srgbClr val="595959"/>
                </a:solidFill>
                <a:latin typeface="Garamond" panose="02020404030301010803" pitchFamily="18" charset="0"/>
              </a:rPr>
              <a:t>Favoriser le développement du langage</a:t>
            </a:r>
            <a:endParaRPr lang="fr-FR" sz="2400" b="0" i="0" u="none" strike="noStrike" dirty="0">
              <a:solidFill>
                <a:srgbClr val="595959"/>
              </a:solidFill>
              <a:effectLst/>
              <a:latin typeface="Garamond" panose="02020404030301010803" pitchFamily="18" charset="0"/>
            </a:endParaRPr>
          </a:p>
        </p:txBody>
      </p:sp>
    </p:spTree>
    <p:extLst>
      <p:ext uri="{BB962C8B-B14F-4D97-AF65-F5344CB8AC3E}">
        <p14:creationId xmlns:p14="http://schemas.microsoft.com/office/powerpoint/2010/main" val="2603592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580162" y="656262"/>
            <a:ext cx="8356020" cy="11430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3600"/>
              <a:buFont typeface="Century Gothic"/>
              <a:buNone/>
            </a:pPr>
            <a:r>
              <a:rPr lang="fr-FR" dirty="0">
                <a:solidFill>
                  <a:schemeClr val="tx2">
                    <a:lumMod val="75000"/>
                  </a:schemeClr>
                </a:solidFill>
              </a:rPr>
              <a:t>Préambule</a:t>
            </a:r>
            <a:br>
              <a:rPr lang="fr-FR" dirty="0">
                <a:solidFill>
                  <a:schemeClr val="tx2">
                    <a:lumMod val="75000"/>
                  </a:schemeClr>
                </a:solidFill>
              </a:rPr>
            </a:br>
            <a:r>
              <a:rPr lang="fr-FR" sz="3200" dirty="0">
                <a:solidFill>
                  <a:schemeClr val="tx2">
                    <a:lumMod val="75000"/>
                  </a:schemeClr>
                </a:solidFill>
              </a:rPr>
              <a:t>des travaux existants sur le choix du mode d’accueil</a:t>
            </a:r>
            <a:endParaRPr sz="3200" dirty="0">
              <a:solidFill>
                <a:schemeClr val="tx2">
                  <a:lumMod val="75000"/>
                </a:schemeClr>
              </a:solidFill>
            </a:endParaRPr>
          </a:p>
        </p:txBody>
      </p:sp>
      <p:sp>
        <p:nvSpPr>
          <p:cNvPr id="33" name="Google Shape;33;p6"/>
          <p:cNvSpPr txBox="1">
            <a:spLocks noGrp="1"/>
          </p:cNvSpPr>
          <p:nvPr>
            <p:ph idx="1"/>
          </p:nvPr>
        </p:nvSpPr>
        <p:spPr>
          <a:xfrm>
            <a:off x="401783" y="1898373"/>
            <a:ext cx="8160326" cy="4793372"/>
          </a:xfrm>
          <a:prstGeom prst="rect">
            <a:avLst/>
          </a:prstGeom>
          <a:noFill/>
          <a:ln>
            <a:noFill/>
          </a:ln>
        </p:spPr>
        <p:txBody>
          <a:bodyPr spcFirstLastPara="1" wrap="square" lIns="91425" tIns="45700" rIns="91425" bIns="45700" anchor="t" anchorCtr="0">
            <a:noAutofit/>
          </a:bodyPr>
          <a:lstStyle/>
          <a:p>
            <a:pPr fontAlgn="base">
              <a:spcBef>
                <a:spcPts val="0"/>
              </a:spcBef>
              <a:spcAft>
                <a:spcPts val="1000"/>
              </a:spcAft>
              <a:buFont typeface="Arial" panose="020B0604020202020204" pitchFamily="34" charset="0"/>
              <a:buChar char="•"/>
            </a:pPr>
            <a:r>
              <a:rPr lang="fr-FR" sz="2200" dirty="0">
                <a:solidFill>
                  <a:srgbClr val="595959"/>
                </a:solidFill>
                <a:latin typeface="Garamond" panose="02020404030301010803" pitchFamily="18" charset="0"/>
              </a:rPr>
              <a:t>Nombreux travaux sur la question du choix du mode d’accueil et des contraintes afférentes (Bouve, 2017; Cartier et al, 2017; </a:t>
            </a:r>
            <a:r>
              <a:rPr lang="fr-FR" sz="2200" dirty="0" err="1">
                <a:solidFill>
                  <a:srgbClr val="595959"/>
                </a:solidFill>
                <a:latin typeface="Garamond" panose="02020404030301010803" pitchFamily="18" charset="0"/>
              </a:rPr>
              <a:t>Francou</a:t>
            </a:r>
            <a:r>
              <a:rPr lang="fr-FR" sz="2200" dirty="0">
                <a:solidFill>
                  <a:srgbClr val="595959"/>
                </a:solidFill>
                <a:latin typeface="Garamond" panose="02020404030301010803" pitchFamily="18" charset="0"/>
              </a:rPr>
              <a:t>, </a:t>
            </a:r>
            <a:r>
              <a:rPr lang="fr-FR" sz="2200" dirty="0" err="1">
                <a:solidFill>
                  <a:srgbClr val="595959"/>
                </a:solidFill>
                <a:latin typeface="Garamond" panose="02020404030301010803" pitchFamily="18" charset="0"/>
              </a:rPr>
              <a:t>Panico</a:t>
            </a:r>
            <a:r>
              <a:rPr lang="fr-FR" sz="2200" dirty="0">
                <a:solidFill>
                  <a:srgbClr val="595959"/>
                </a:solidFill>
                <a:latin typeface="Garamond" panose="02020404030301010803" pitchFamily="18" charset="0"/>
              </a:rPr>
              <a:t>, </a:t>
            </a:r>
            <a:r>
              <a:rPr lang="fr-FR" sz="2200" dirty="0" err="1">
                <a:solidFill>
                  <a:srgbClr val="595959"/>
                </a:solidFill>
                <a:latin typeface="Garamond" panose="02020404030301010803" pitchFamily="18" charset="0"/>
              </a:rPr>
              <a:t>Solaz</a:t>
            </a:r>
            <a:r>
              <a:rPr lang="fr-FR" sz="2200" dirty="0">
                <a:solidFill>
                  <a:srgbClr val="595959"/>
                </a:solidFill>
                <a:latin typeface="Garamond" panose="02020404030301010803" pitchFamily="18" charset="0"/>
              </a:rPr>
              <a:t>, 2017)</a:t>
            </a:r>
          </a:p>
          <a:p>
            <a:pPr fontAlgn="base">
              <a:spcBef>
                <a:spcPts val="0"/>
              </a:spcBef>
              <a:spcAft>
                <a:spcPts val="1000"/>
              </a:spcAft>
              <a:buFont typeface="Arial" panose="020B0604020202020204" pitchFamily="34" charset="0"/>
              <a:buChar char="•"/>
            </a:pPr>
            <a:r>
              <a:rPr lang="fr-FR" sz="2200" dirty="0">
                <a:solidFill>
                  <a:srgbClr val="595959"/>
                </a:solidFill>
                <a:latin typeface="Garamond" panose="02020404030301010803" pitchFamily="18" charset="0"/>
              </a:rPr>
              <a:t>Des politiques nationales qui orientent les choix de part les prestations allouées (</a:t>
            </a:r>
            <a:r>
              <a:rPr lang="fr-FR" sz="2200" dirty="0" err="1">
                <a:solidFill>
                  <a:srgbClr val="595959"/>
                </a:solidFill>
                <a:latin typeface="Garamond" panose="02020404030301010803" pitchFamily="18" charset="0"/>
              </a:rPr>
              <a:t>Fagnani</a:t>
            </a:r>
            <a:r>
              <a:rPr lang="fr-FR" sz="2200" dirty="0">
                <a:solidFill>
                  <a:srgbClr val="595959"/>
                </a:solidFill>
                <a:latin typeface="Garamond" panose="02020404030301010803" pitchFamily="18" charset="0"/>
              </a:rPr>
              <a:t>, 1998; Nicolas, Laporte, </a:t>
            </a:r>
            <a:r>
              <a:rPr lang="fr-FR" sz="2200" dirty="0" err="1">
                <a:solidFill>
                  <a:srgbClr val="595959"/>
                </a:solidFill>
                <a:latin typeface="Garamond" panose="02020404030301010803" pitchFamily="18" charset="0"/>
              </a:rPr>
              <a:t>Bérardier</a:t>
            </a:r>
            <a:r>
              <a:rPr lang="fr-FR" sz="2200" dirty="0">
                <a:solidFill>
                  <a:srgbClr val="595959"/>
                </a:solidFill>
                <a:latin typeface="Garamond" panose="02020404030301010803" pitchFamily="18" charset="0"/>
              </a:rPr>
              <a:t>, 2017)</a:t>
            </a:r>
          </a:p>
          <a:p>
            <a:pPr fontAlgn="base">
              <a:spcBef>
                <a:spcPts val="0"/>
              </a:spcBef>
              <a:spcAft>
                <a:spcPts val="1000"/>
              </a:spcAft>
              <a:buFont typeface="Arial" panose="020B0604020202020204" pitchFamily="34" charset="0"/>
              <a:buChar char="•"/>
            </a:pPr>
            <a:r>
              <a:rPr lang="fr-FR" sz="2200" dirty="0">
                <a:solidFill>
                  <a:srgbClr val="595959"/>
                </a:solidFill>
                <a:latin typeface="Garamond" panose="02020404030301010803" pitchFamily="18" charset="0"/>
              </a:rPr>
              <a:t>Choix et diversité des attentes parentales liés à leur classe sociale (</a:t>
            </a:r>
            <a:r>
              <a:rPr lang="fr-FR" sz="2200" dirty="0" err="1">
                <a:solidFill>
                  <a:srgbClr val="595959"/>
                </a:solidFill>
                <a:latin typeface="Garamond" panose="02020404030301010803" pitchFamily="18" charset="0"/>
              </a:rPr>
              <a:t>Hatchuel</a:t>
            </a:r>
            <a:r>
              <a:rPr lang="fr-FR" sz="2200" dirty="0">
                <a:solidFill>
                  <a:srgbClr val="595959"/>
                </a:solidFill>
                <a:latin typeface="Garamond" panose="02020404030301010803" pitchFamily="18" charset="0"/>
              </a:rPr>
              <a:t>, 1990, </a:t>
            </a:r>
            <a:r>
              <a:rPr lang="fr-FR" sz="2200" dirty="0" err="1">
                <a:solidFill>
                  <a:srgbClr val="595959"/>
                </a:solidFill>
                <a:latin typeface="Garamond" panose="02020404030301010803" pitchFamily="18" charset="0"/>
              </a:rPr>
              <a:t>Geay</a:t>
            </a:r>
            <a:r>
              <a:rPr lang="fr-FR" sz="2200" dirty="0">
                <a:solidFill>
                  <a:srgbClr val="595959"/>
                </a:solidFill>
                <a:latin typeface="Garamond" panose="02020404030301010803" pitchFamily="18" charset="0"/>
              </a:rPr>
              <a:t>, 2017), trajectoires de migration (</a:t>
            </a:r>
            <a:r>
              <a:rPr lang="fr-FR" sz="2200" dirty="0" err="1">
                <a:solidFill>
                  <a:srgbClr val="595959"/>
                </a:solidFill>
                <a:latin typeface="Garamond" panose="02020404030301010803" pitchFamily="18" charset="0"/>
              </a:rPr>
              <a:t>Eremenko</a:t>
            </a:r>
            <a:r>
              <a:rPr lang="fr-FR" sz="2200" dirty="0">
                <a:solidFill>
                  <a:srgbClr val="595959"/>
                </a:solidFill>
                <a:latin typeface="Garamond" panose="02020404030301010803" pitchFamily="18" charset="0"/>
              </a:rPr>
              <a:t> &amp; al, 2017) et rôles sociaux parentaux (Schwartz, 1990; </a:t>
            </a:r>
            <a:r>
              <a:rPr lang="fr-FR" sz="2200" dirty="0" err="1">
                <a:solidFill>
                  <a:srgbClr val="595959"/>
                </a:solidFill>
                <a:latin typeface="Garamond" panose="02020404030301010803" pitchFamily="18" charset="0"/>
              </a:rPr>
              <a:t>Barrère-Maurisson</a:t>
            </a:r>
            <a:r>
              <a:rPr lang="fr-FR" sz="2200" dirty="0">
                <a:solidFill>
                  <a:srgbClr val="595959"/>
                </a:solidFill>
                <a:latin typeface="Garamond" panose="02020404030301010803" pitchFamily="18" charset="0"/>
              </a:rPr>
              <a:t>, 2007)</a:t>
            </a:r>
          </a:p>
          <a:p>
            <a:pPr fontAlgn="base">
              <a:spcBef>
                <a:spcPts val="0"/>
              </a:spcBef>
              <a:spcAft>
                <a:spcPts val="1000"/>
              </a:spcAft>
              <a:buFont typeface="Arial" panose="020B0604020202020204" pitchFamily="34" charset="0"/>
              <a:buChar char="•"/>
            </a:pPr>
            <a:r>
              <a:rPr lang="fr-FR" sz="2200" dirty="0">
                <a:solidFill>
                  <a:srgbClr val="595959"/>
                </a:solidFill>
                <a:latin typeface="Garamond" panose="02020404030301010803" pitchFamily="18" charset="0"/>
              </a:rPr>
              <a:t>Moindre recours imputé à des facteurs économiques et distance sociale aux institutions (</a:t>
            </a:r>
            <a:r>
              <a:rPr lang="fr-FR" sz="2200" dirty="0" err="1">
                <a:solidFill>
                  <a:srgbClr val="595959"/>
                </a:solidFill>
                <a:latin typeface="Garamond" panose="02020404030301010803" pitchFamily="18" charset="0"/>
              </a:rPr>
              <a:t>Deshayes</a:t>
            </a:r>
            <a:r>
              <a:rPr lang="fr-FR" sz="2200" dirty="0">
                <a:solidFill>
                  <a:srgbClr val="595959"/>
                </a:solidFill>
                <a:latin typeface="Garamond" panose="02020404030301010803" pitchFamily="18" charset="0"/>
              </a:rPr>
              <a:t>, 2020)</a:t>
            </a:r>
          </a:p>
          <a:p>
            <a:pPr fontAlgn="base">
              <a:spcBef>
                <a:spcPts val="0"/>
              </a:spcBef>
              <a:spcAft>
                <a:spcPts val="1000"/>
              </a:spcAft>
              <a:buFont typeface="Arial" panose="020B0604020202020204" pitchFamily="34" charset="0"/>
              <a:buChar char="•"/>
            </a:pPr>
            <a:r>
              <a:rPr lang="fr-FR" sz="2200" dirty="0">
                <a:solidFill>
                  <a:srgbClr val="595959"/>
                </a:solidFill>
                <a:latin typeface="Garamond" panose="02020404030301010803" pitchFamily="18" charset="0"/>
              </a:rPr>
              <a:t>Ces choix dépendent aussi de l’offre et des possibilités locales (Clément, Nicolas, 2003), mais aussi de la qualification de la demande (Herman, 2017), des procédures et critères d’attribution…</a:t>
            </a:r>
          </a:p>
        </p:txBody>
      </p:sp>
    </p:spTree>
    <p:extLst>
      <p:ext uri="{BB962C8B-B14F-4D97-AF65-F5344CB8AC3E}">
        <p14:creationId xmlns:p14="http://schemas.microsoft.com/office/powerpoint/2010/main" val="3696701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568219" y="240148"/>
            <a:ext cx="6508500" cy="11430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3600"/>
              <a:buFont typeface="Century Gothic"/>
              <a:buNone/>
            </a:pPr>
            <a:br>
              <a:rPr lang="fr-FR" dirty="0"/>
            </a:br>
            <a:r>
              <a:rPr lang="fr-FR" sz="3200" dirty="0">
                <a:solidFill>
                  <a:schemeClr val="tx2">
                    <a:lumMod val="75000"/>
                  </a:schemeClr>
                </a:solidFill>
              </a:rPr>
              <a:t>Contexte de la recherche </a:t>
            </a:r>
            <a:endParaRPr sz="3200" dirty="0">
              <a:solidFill>
                <a:schemeClr val="tx2">
                  <a:lumMod val="75000"/>
                </a:schemeClr>
              </a:solidFill>
            </a:endParaRPr>
          </a:p>
        </p:txBody>
      </p:sp>
      <p:sp>
        <p:nvSpPr>
          <p:cNvPr id="33" name="Google Shape;33;p6"/>
          <p:cNvSpPr txBox="1">
            <a:spLocks noGrp="1"/>
          </p:cNvSpPr>
          <p:nvPr>
            <p:ph idx="1"/>
          </p:nvPr>
        </p:nvSpPr>
        <p:spPr>
          <a:xfrm>
            <a:off x="568219" y="1687947"/>
            <a:ext cx="7550545" cy="4929905"/>
          </a:xfrm>
          <a:prstGeom prst="rect">
            <a:avLst/>
          </a:prstGeom>
          <a:noFill/>
          <a:ln>
            <a:noFill/>
          </a:ln>
        </p:spPr>
        <p:txBody>
          <a:bodyPr spcFirstLastPara="1" wrap="square" lIns="91425" tIns="45700" rIns="91425" bIns="45700" anchor="t" anchorCtr="0">
            <a:normAutofit fontScale="70000" lnSpcReduction="20000"/>
          </a:bodyPr>
          <a:lstStyle/>
          <a:p>
            <a:pPr fontAlgn="base">
              <a:spcBef>
                <a:spcPts val="0"/>
              </a:spcBef>
              <a:spcAft>
                <a:spcPts val="1000"/>
              </a:spcAft>
              <a:buFont typeface="Arial" panose="020B0604020202020204" pitchFamily="34" charset="0"/>
              <a:buChar char="•"/>
            </a:pPr>
            <a:r>
              <a:rPr lang="fr-FR" sz="2400" dirty="0">
                <a:solidFill>
                  <a:schemeClr val="tx2">
                    <a:lumMod val="75000"/>
                  </a:schemeClr>
                </a:solidFill>
                <a:latin typeface="Garamond" panose="02020404030301010803" pitchFamily="18" charset="0"/>
              </a:rPr>
              <a:t>Cadre de la demande de la ville :</a:t>
            </a:r>
          </a:p>
          <a:p>
            <a:pPr lvl="1" fontAlgn="base">
              <a:spcBef>
                <a:spcPts val="0"/>
              </a:spcBef>
              <a:spcAft>
                <a:spcPts val="1000"/>
              </a:spcAft>
              <a:buFont typeface="Arial" panose="020B0604020202020204" pitchFamily="34" charset="0"/>
              <a:buChar char="•"/>
            </a:pPr>
            <a:r>
              <a:rPr lang="fr-FR" sz="2400" dirty="0">
                <a:solidFill>
                  <a:schemeClr val="tx2">
                    <a:lumMod val="75000"/>
                  </a:schemeClr>
                </a:solidFill>
                <a:latin typeface="Garamond" panose="02020404030301010803" pitchFamily="18" charset="0"/>
              </a:rPr>
              <a:t>Comment comprendre </a:t>
            </a:r>
            <a:r>
              <a:rPr lang="fr-FR" sz="2400" b="1" dirty="0">
                <a:solidFill>
                  <a:schemeClr val="tx2">
                    <a:lumMod val="75000"/>
                  </a:schemeClr>
                </a:solidFill>
                <a:latin typeface="Garamond" panose="02020404030301010803" pitchFamily="18" charset="0"/>
              </a:rPr>
              <a:t>l’absence d’expression d’une demande </a:t>
            </a:r>
            <a:r>
              <a:rPr lang="fr-FR" sz="2400" dirty="0">
                <a:solidFill>
                  <a:schemeClr val="tx2">
                    <a:lumMod val="75000"/>
                  </a:schemeClr>
                </a:solidFill>
                <a:latin typeface="Garamond" panose="02020404030301010803" pitchFamily="18" charset="0"/>
              </a:rPr>
              <a:t>de la part des parents (enquête de terrain sur 3 quartiers de la ville ; 34 mères interviewées ; 15 professionnels interviewés et 6 focus-groupes)</a:t>
            </a:r>
          </a:p>
          <a:p>
            <a:pPr lvl="1" fontAlgn="base">
              <a:spcBef>
                <a:spcPts val="0"/>
              </a:spcBef>
              <a:spcAft>
                <a:spcPts val="1000"/>
              </a:spcAft>
              <a:buFont typeface="Arial" panose="020B0604020202020204" pitchFamily="34" charset="0"/>
              <a:buChar char="•"/>
            </a:pPr>
            <a:r>
              <a:rPr lang="fr-FR" sz="2400" dirty="0">
                <a:solidFill>
                  <a:schemeClr val="tx2">
                    <a:lumMod val="75000"/>
                  </a:schemeClr>
                </a:solidFill>
                <a:latin typeface="Garamond" panose="02020404030301010803" pitchFamily="18" charset="0"/>
              </a:rPr>
              <a:t>Evaluer un dispositif de « garderie éphémère »</a:t>
            </a:r>
          </a:p>
          <a:p>
            <a:pPr fontAlgn="base">
              <a:spcBef>
                <a:spcPts val="0"/>
              </a:spcBef>
              <a:spcAft>
                <a:spcPts val="1000"/>
              </a:spcAft>
              <a:buFont typeface="Arial" panose="020B0604020202020204" pitchFamily="34" charset="0"/>
              <a:buChar char="•"/>
            </a:pPr>
            <a:r>
              <a:rPr lang="fr-FR" sz="2400" dirty="0">
                <a:solidFill>
                  <a:schemeClr val="tx2">
                    <a:lumMod val="75000"/>
                  </a:schemeClr>
                </a:solidFill>
                <a:latin typeface="Garamond" panose="02020404030301010803" pitchFamily="18" charset="0"/>
              </a:rPr>
              <a:t>Une ville en profond déficit global de places d’accueil 0-3 ans ; guichet unique d’inscription, en Mairie. La ville répond à 24 % des demandes de place (temps plein et partiel).</a:t>
            </a:r>
          </a:p>
          <a:p>
            <a:pPr fontAlgn="base">
              <a:spcBef>
                <a:spcPts val="0"/>
              </a:spcBef>
              <a:spcAft>
                <a:spcPts val="1000"/>
              </a:spcAft>
              <a:buFont typeface="Arial" panose="020B0604020202020204" pitchFamily="34" charset="0"/>
              <a:buChar char="•"/>
            </a:pPr>
            <a:r>
              <a:rPr lang="fr-FR" sz="2400" dirty="0">
                <a:solidFill>
                  <a:schemeClr val="tx2">
                    <a:lumMod val="75000"/>
                  </a:schemeClr>
                </a:solidFill>
                <a:latin typeface="Garamond" panose="02020404030301010803" pitchFamily="18" charset="0"/>
              </a:rPr>
              <a:t>La question des « bricolages » construits par les parents et </a:t>
            </a:r>
            <a:r>
              <a:rPr lang="fr-FR" sz="2400" b="1" dirty="0">
                <a:solidFill>
                  <a:schemeClr val="tx2">
                    <a:lumMod val="75000"/>
                  </a:schemeClr>
                </a:solidFill>
                <a:latin typeface="Garamond" panose="02020404030301010803" pitchFamily="18" charset="0"/>
              </a:rPr>
              <a:t>parcours</a:t>
            </a:r>
            <a:r>
              <a:rPr lang="fr-FR" sz="2400" dirty="0">
                <a:solidFill>
                  <a:schemeClr val="tx2">
                    <a:lumMod val="75000"/>
                  </a:schemeClr>
                </a:solidFill>
                <a:latin typeface="Garamond" panose="02020404030301010803" pitchFamily="18" charset="0"/>
              </a:rPr>
              <a:t> de garde des jeunes enfants, particulièrement en situation de pauvreté, est peu étudiée, notamment l’absence d’expression d’une demande d’accueil</a:t>
            </a:r>
          </a:p>
          <a:p>
            <a:pPr fontAlgn="base">
              <a:spcBef>
                <a:spcPts val="0"/>
              </a:spcBef>
              <a:spcAft>
                <a:spcPts val="1000"/>
              </a:spcAft>
              <a:buFont typeface="Arial" panose="020B0604020202020204" pitchFamily="34" charset="0"/>
              <a:buChar char="•"/>
            </a:pPr>
            <a:r>
              <a:rPr lang="fr-FR" sz="2400" dirty="0">
                <a:solidFill>
                  <a:schemeClr val="tx2">
                    <a:lumMod val="75000"/>
                  </a:schemeClr>
                </a:solidFill>
                <a:latin typeface="Garamond" panose="02020404030301010803" pitchFamily="18" charset="0"/>
              </a:rPr>
              <a:t>Un paradoxe : pourquoi vouloir comprendre la « non-demande » alors que la ville ne peut répondre à la demande exprimée ?</a:t>
            </a:r>
          </a:p>
          <a:p>
            <a:pPr fontAlgn="base">
              <a:spcBef>
                <a:spcPts val="0"/>
              </a:spcBef>
              <a:spcAft>
                <a:spcPts val="1000"/>
              </a:spcAft>
              <a:buFont typeface="Arial" panose="020B0604020202020204" pitchFamily="34" charset="0"/>
              <a:buChar char="•"/>
            </a:pPr>
            <a:r>
              <a:rPr lang="fr-FR" sz="2400" dirty="0">
                <a:solidFill>
                  <a:schemeClr val="tx2">
                    <a:lumMod val="75000"/>
                  </a:schemeClr>
                </a:solidFill>
                <a:latin typeface="Garamond" panose="02020404030301010803" pitchFamily="18" charset="0"/>
              </a:rPr>
              <a:t>De la question du choix du mode d’accueil à celle des inégalités d’accès : penser le </a:t>
            </a:r>
            <a:r>
              <a:rPr lang="fr-FR" sz="2400" b="1" dirty="0">
                <a:solidFill>
                  <a:schemeClr val="tx2">
                    <a:lumMod val="75000"/>
                  </a:schemeClr>
                </a:solidFill>
                <a:latin typeface="Garamond" panose="02020404030301010803" pitchFamily="18" charset="0"/>
              </a:rPr>
              <a:t>non-recours</a:t>
            </a:r>
            <a:r>
              <a:rPr lang="fr-FR" sz="2400" dirty="0">
                <a:solidFill>
                  <a:schemeClr val="tx2">
                    <a:lumMod val="75000"/>
                  </a:schemeClr>
                </a:solidFill>
                <a:latin typeface="Garamond" panose="02020404030301010803" pitchFamily="18" charset="0"/>
              </a:rPr>
              <a:t> comme inégalité d’accès.</a:t>
            </a:r>
          </a:p>
          <a:p>
            <a:pPr fontAlgn="base">
              <a:spcBef>
                <a:spcPts val="0"/>
              </a:spcBef>
              <a:spcAft>
                <a:spcPts val="1000"/>
              </a:spcAft>
              <a:buFont typeface="Arial" panose="020B0604020202020204" pitchFamily="34" charset="0"/>
              <a:buChar char="•"/>
            </a:pPr>
            <a:r>
              <a:rPr lang="fr-FR" sz="2400" dirty="0" err="1">
                <a:solidFill>
                  <a:schemeClr val="tx2">
                    <a:lumMod val="75000"/>
                  </a:schemeClr>
                </a:solidFill>
                <a:latin typeface="Garamond" panose="02020404030301010803" pitchFamily="18" charset="0"/>
              </a:rPr>
              <a:t>Déf</a:t>
            </a:r>
            <a:r>
              <a:rPr lang="fr-FR" sz="2400" dirty="0">
                <a:solidFill>
                  <a:schemeClr val="tx2">
                    <a:lumMod val="75000"/>
                  </a:schemeClr>
                </a:solidFill>
                <a:latin typeface="Garamond" panose="02020404030301010803" pitchFamily="18" charset="0"/>
              </a:rPr>
              <a:t>. : « le « non-recours renvoie à toute personne qui – en tout état de cause – ne bénéficie pas d’une offre publique, de droits et de services, à laquelle elle pourrait prétendre » (Warin, 2014, p. 67). </a:t>
            </a:r>
          </a:p>
          <a:p>
            <a:pPr fontAlgn="base">
              <a:spcBef>
                <a:spcPts val="0"/>
              </a:spcBef>
              <a:spcAft>
                <a:spcPts val="1000"/>
              </a:spcAft>
              <a:buFont typeface="Arial" panose="020B0604020202020204" pitchFamily="34" charset="0"/>
              <a:buChar char="•"/>
            </a:pPr>
            <a:r>
              <a:rPr lang="fr-FR" sz="2400" dirty="0">
                <a:solidFill>
                  <a:schemeClr val="tx2">
                    <a:lumMod val="75000"/>
                  </a:schemeClr>
                </a:solidFill>
                <a:latin typeface="Garamond" panose="02020404030301010803" pitchFamily="18" charset="0"/>
              </a:rPr>
              <a:t>Le non-recours amène à questionner la pertinence de l’offre appréciée sous des angles multiples</a:t>
            </a:r>
          </a:p>
          <a:p>
            <a:pPr marL="0" lvl="0" indent="0" algn="l" rtl="0">
              <a:spcBef>
                <a:spcPts val="0"/>
              </a:spcBef>
              <a:spcAft>
                <a:spcPts val="0"/>
              </a:spcAft>
              <a:buSzPts val="2000"/>
              <a:buNone/>
            </a:pPr>
            <a:endParaRPr lang="fr-FR" dirty="0"/>
          </a:p>
        </p:txBody>
      </p:sp>
    </p:spTree>
    <p:extLst>
      <p:ext uri="{BB962C8B-B14F-4D97-AF65-F5344CB8AC3E}">
        <p14:creationId xmlns:p14="http://schemas.microsoft.com/office/powerpoint/2010/main" val="4058273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298578" y="0"/>
            <a:ext cx="7376840" cy="87729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3600"/>
              <a:buFont typeface="Century Gothic"/>
              <a:buNone/>
            </a:pPr>
            <a:br>
              <a:rPr lang="fr-FR" dirty="0"/>
            </a:br>
            <a:r>
              <a:rPr lang="fr-FR" sz="3200" dirty="0">
                <a:solidFill>
                  <a:schemeClr val="tx2">
                    <a:lumMod val="75000"/>
                  </a:schemeClr>
                </a:solidFill>
              </a:rPr>
              <a:t>non-demande et non-recours (Warin, 2014, 2016)</a:t>
            </a:r>
            <a:endParaRPr sz="3200" dirty="0">
              <a:solidFill>
                <a:schemeClr val="tx2">
                  <a:lumMod val="75000"/>
                </a:schemeClr>
              </a:solidFill>
            </a:endParaRPr>
          </a:p>
        </p:txBody>
      </p:sp>
      <p:graphicFrame>
        <p:nvGraphicFramePr>
          <p:cNvPr id="2" name="Tableau 1">
            <a:extLst>
              <a:ext uri="{FF2B5EF4-FFF2-40B4-BE49-F238E27FC236}">
                <a16:creationId xmlns:a16="http://schemas.microsoft.com/office/drawing/2014/main" id="{1FC5B553-B526-48FA-A895-1597397CDE41}"/>
              </a:ext>
            </a:extLst>
          </p:cNvPr>
          <p:cNvGraphicFramePr>
            <a:graphicFrameLocks noGrp="1"/>
          </p:cNvGraphicFramePr>
          <p:nvPr>
            <p:extLst>
              <p:ext uri="{D42A27DB-BD31-4B8C-83A1-F6EECF244321}">
                <p14:modId xmlns:p14="http://schemas.microsoft.com/office/powerpoint/2010/main" val="2502574772"/>
              </p:ext>
            </p:extLst>
          </p:nvPr>
        </p:nvGraphicFramePr>
        <p:xfrm>
          <a:off x="298578" y="946893"/>
          <a:ext cx="8546844" cy="5705834"/>
        </p:xfrm>
        <a:graphic>
          <a:graphicData uri="http://schemas.openxmlformats.org/drawingml/2006/table">
            <a:tbl>
              <a:tblPr firstRow="1" bandRow="1">
                <a:tableStyleId>{F5AB1C69-6EDB-4FF4-983F-18BD219EF322}</a:tableStyleId>
              </a:tblPr>
              <a:tblGrid>
                <a:gridCol w="4680347">
                  <a:extLst>
                    <a:ext uri="{9D8B030D-6E8A-4147-A177-3AD203B41FA5}">
                      <a16:colId xmlns:a16="http://schemas.microsoft.com/office/drawing/2014/main" val="1479305065"/>
                    </a:ext>
                  </a:extLst>
                </a:gridCol>
                <a:gridCol w="3866497">
                  <a:extLst>
                    <a:ext uri="{9D8B030D-6E8A-4147-A177-3AD203B41FA5}">
                      <a16:colId xmlns:a16="http://schemas.microsoft.com/office/drawing/2014/main" val="626287606"/>
                    </a:ext>
                  </a:extLst>
                </a:gridCol>
              </a:tblGrid>
              <a:tr h="554714">
                <a:tc>
                  <a:txBody>
                    <a:bodyPr/>
                    <a:lstStyle/>
                    <a:p>
                      <a:pPr algn="just"/>
                      <a:r>
                        <a:rPr lang="fr-FR" sz="1400" b="1" dirty="0">
                          <a:solidFill>
                            <a:schemeClr val="bg1"/>
                          </a:solidFill>
                          <a:effectLst/>
                        </a:rPr>
                        <a:t>Formes de non-recours</a:t>
                      </a:r>
                      <a:r>
                        <a:rPr lang="fr-FR" sz="1400" b="1" u="sng" dirty="0">
                          <a:solidFill>
                            <a:schemeClr val="bg1"/>
                          </a:solidFill>
                          <a:effectLst/>
                        </a:rPr>
                        <a:t> (NR)</a:t>
                      </a:r>
                      <a:endParaRPr lang="fr-FR" sz="1400" b="1" dirty="0">
                        <a:solidFill>
                          <a:schemeClr val="bg1"/>
                        </a:solidFill>
                        <a:effectLst/>
                        <a:latin typeface="Segoe UI Light" panose="020B0502040204020203" pitchFamily="34" charset="0"/>
                        <a:ea typeface="Times New Roman" panose="02020603050405020304" pitchFamily="18" charset="0"/>
                        <a:cs typeface="Segoe UI Light" panose="020B0502040204020203" pitchFamily="34" charset="0"/>
                      </a:endParaRPr>
                    </a:p>
                  </a:txBody>
                  <a:tcPr marL="137160" marR="137160" marT="137160" marB="137160"/>
                </a:tc>
                <a:tc>
                  <a:txBody>
                    <a:bodyPr/>
                    <a:lstStyle/>
                    <a:p>
                      <a:pPr algn="just"/>
                      <a:r>
                        <a:rPr lang="fr-FR" sz="1400" b="1" dirty="0">
                          <a:solidFill>
                            <a:schemeClr val="bg1"/>
                          </a:solidFill>
                          <a:effectLst/>
                        </a:rPr>
                        <a:t>Raisons</a:t>
                      </a:r>
                      <a:endParaRPr lang="fr-FR" sz="1400" b="1" dirty="0">
                        <a:solidFill>
                          <a:schemeClr val="bg1"/>
                        </a:solidFill>
                        <a:effectLst/>
                        <a:latin typeface="Segoe UI Light" panose="020B0502040204020203" pitchFamily="34" charset="0"/>
                        <a:ea typeface="Times New Roman" panose="02020603050405020304" pitchFamily="18" charset="0"/>
                        <a:cs typeface="Segoe UI Light" panose="020B0502040204020203" pitchFamily="34" charset="0"/>
                      </a:endParaRPr>
                    </a:p>
                  </a:txBody>
                  <a:tcPr marL="137160" marR="137160" marT="137160" marB="137160"/>
                </a:tc>
                <a:extLst>
                  <a:ext uri="{0D108BD9-81ED-4DB2-BD59-A6C34878D82A}">
                    <a16:rowId xmlns:a16="http://schemas.microsoft.com/office/drawing/2014/main" val="1242409898"/>
                  </a:ext>
                </a:extLst>
              </a:tr>
              <a:tr h="652605">
                <a:tc>
                  <a:txBody>
                    <a:bodyPr/>
                    <a:lstStyle/>
                    <a:p>
                      <a:pPr algn="just"/>
                      <a:r>
                        <a:rPr lang="fr-FR" sz="1400" dirty="0">
                          <a:solidFill>
                            <a:schemeClr val="tx2">
                              <a:lumMod val="75000"/>
                            </a:schemeClr>
                          </a:solidFill>
                          <a:effectLst/>
                          <a:latin typeface="Garamond" panose="02020404030301010803" pitchFamily="18" charset="0"/>
                        </a:rPr>
                        <a:t>la non-connaissance, lorsque l’offre n’est pas connue</a:t>
                      </a:r>
                      <a:endParaRPr lang="fr-FR" sz="1400" dirty="0">
                        <a:solidFill>
                          <a:schemeClr val="tx2">
                            <a:lumMod val="75000"/>
                          </a:schemeClr>
                        </a:solidFill>
                        <a:effectLst/>
                        <a:latin typeface="Garamond" panose="02020404030301010803" pitchFamily="18" charset="0"/>
                        <a:ea typeface="Times New Roman" panose="02020603050405020304" pitchFamily="18" charset="0"/>
                        <a:cs typeface="Segoe UI Light" panose="020B0502040204020203" pitchFamily="34" charset="0"/>
                      </a:endParaRPr>
                    </a:p>
                  </a:txBody>
                  <a:tcPr marL="137160" marR="137160" marT="137160" marB="137160"/>
                </a:tc>
                <a:tc>
                  <a:txBody>
                    <a:bodyPr/>
                    <a:lstStyle/>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manque d’informations</a:t>
                      </a:r>
                    </a:p>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maîtrise insuffisante de l’information</a:t>
                      </a:r>
                      <a:endParaRPr lang="fr-FR" sz="1400" dirty="0">
                        <a:solidFill>
                          <a:schemeClr val="tx2">
                            <a:lumMod val="75000"/>
                          </a:schemeClr>
                        </a:solidFill>
                        <a:effectLst/>
                        <a:latin typeface="Garamond" panose="02020404030301010803" pitchFamily="18" charset="0"/>
                        <a:ea typeface="Times New Roman" panose="02020603050405020304" pitchFamily="18" charset="0"/>
                        <a:cs typeface="Segoe UI Light" panose="020B0502040204020203" pitchFamily="34" charset="0"/>
                      </a:endParaRPr>
                    </a:p>
                  </a:txBody>
                  <a:tcPr marL="137160" marR="137160" marT="137160" marB="137160"/>
                </a:tc>
                <a:extLst>
                  <a:ext uri="{0D108BD9-81ED-4DB2-BD59-A6C34878D82A}">
                    <a16:rowId xmlns:a16="http://schemas.microsoft.com/office/drawing/2014/main" val="1036499180"/>
                  </a:ext>
                </a:extLst>
              </a:tr>
              <a:tr h="1191004">
                <a:tc>
                  <a:txBody>
                    <a:bodyPr/>
                    <a:lstStyle/>
                    <a:p>
                      <a:pPr algn="just"/>
                      <a:r>
                        <a:rPr lang="fr-FR" sz="1400" dirty="0">
                          <a:solidFill>
                            <a:schemeClr val="tx2">
                              <a:lumMod val="75000"/>
                            </a:schemeClr>
                          </a:solidFill>
                          <a:effectLst/>
                          <a:latin typeface="Garamond" panose="02020404030301010803" pitchFamily="18" charset="0"/>
                        </a:rPr>
                        <a:t>la non-proposition, lorsqu’un agent ne propose pas une offre, notamment parce qu’il estime que le demandeur, généralement en grande précarité, n’est pas prêt à entrer immédiatement, même accompagné, dans des démarches administratives ou des parcours sociaux qui, en cas de difficulté ou d’échec, peuvent se solder par un repli durable sinon définitif.</a:t>
                      </a:r>
                      <a:endParaRPr lang="fr-FR" sz="1400" dirty="0">
                        <a:solidFill>
                          <a:schemeClr val="tx2">
                            <a:lumMod val="75000"/>
                          </a:schemeClr>
                        </a:solidFill>
                        <a:effectLst/>
                        <a:latin typeface="Garamond" panose="02020404030301010803" pitchFamily="18" charset="0"/>
                        <a:ea typeface="Times New Roman" panose="02020603050405020304" pitchFamily="18" charset="0"/>
                        <a:cs typeface="Segoe UI Light" panose="020B0502040204020203" pitchFamily="34" charset="0"/>
                      </a:endParaRPr>
                    </a:p>
                  </a:txBody>
                  <a:tcPr marL="137160" marR="137160" marT="137160" marB="137160"/>
                </a:tc>
                <a:tc>
                  <a:txBody>
                    <a:bodyPr/>
                    <a:lstStyle/>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Non-connaissance par l’agent</a:t>
                      </a:r>
                    </a:p>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Protection de l’usager / agent – service</a:t>
                      </a:r>
                    </a:p>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Discrimination</a:t>
                      </a:r>
                    </a:p>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Ressources contraintes</a:t>
                      </a:r>
                      <a:endParaRPr lang="fr-FR" sz="1400" dirty="0">
                        <a:solidFill>
                          <a:schemeClr val="tx2">
                            <a:lumMod val="75000"/>
                          </a:schemeClr>
                        </a:solidFill>
                        <a:effectLst/>
                        <a:latin typeface="Garamond" panose="02020404030301010803" pitchFamily="18" charset="0"/>
                        <a:ea typeface="Times New Roman" panose="02020603050405020304" pitchFamily="18" charset="0"/>
                        <a:cs typeface="Segoe UI Light" panose="020B0502040204020203" pitchFamily="34" charset="0"/>
                      </a:endParaRPr>
                    </a:p>
                  </a:txBody>
                  <a:tcPr marL="137160" marR="137160" marT="137160" marB="137160"/>
                </a:tc>
                <a:extLst>
                  <a:ext uri="{0D108BD9-81ED-4DB2-BD59-A6C34878D82A}">
                    <a16:rowId xmlns:a16="http://schemas.microsoft.com/office/drawing/2014/main" val="2783296552"/>
                  </a:ext>
                </a:extLst>
              </a:tr>
              <a:tr h="1011538">
                <a:tc>
                  <a:txBody>
                    <a:bodyPr/>
                    <a:lstStyle/>
                    <a:p>
                      <a:pPr algn="just"/>
                      <a:r>
                        <a:rPr lang="fr-FR" sz="1400" dirty="0">
                          <a:solidFill>
                            <a:schemeClr val="tx2">
                              <a:lumMod val="75000"/>
                            </a:schemeClr>
                          </a:solidFill>
                          <a:effectLst/>
                          <a:latin typeface="Garamond" panose="02020404030301010803" pitchFamily="18" charset="0"/>
                        </a:rPr>
                        <a:t>la non-réception, lorsque l’offre est connue, demandée mais pas obtenue ou utilisée</a:t>
                      </a:r>
                      <a:endParaRPr lang="fr-FR" sz="1400" dirty="0">
                        <a:solidFill>
                          <a:schemeClr val="tx2">
                            <a:lumMod val="75000"/>
                          </a:schemeClr>
                        </a:solidFill>
                        <a:effectLst/>
                        <a:latin typeface="Garamond" panose="02020404030301010803" pitchFamily="18" charset="0"/>
                        <a:ea typeface="Times New Roman" panose="02020603050405020304" pitchFamily="18" charset="0"/>
                        <a:cs typeface="Segoe UI Light" panose="020B0502040204020203" pitchFamily="34" charset="0"/>
                      </a:endParaRPr>
                    </a:p>
                  </a:txBody>
                  <a:tcPr marL="137160" marR="137160" marT="137160" marB="137160"/>
                </a:tc>
                <a:tc>
                  <a:txBody>
                    <a:bodyPr/>
                    <a:lstStyle/>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Oubli de la part du demandeur</a:t>
                      </a:r>
                    </a:p>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Négligence de la part du demandeur</a:t>
                      </a:r>
                    </a:p>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Lenteur administrative</a:t>
                      </a:r>
                    </a:p>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Erreur administrative</a:t>
                      </a:r>
                      <a:endParaRPr lang="fr-FR" sz="1400" dirty="0">
                        <a:solidFill>
                          <a:schemeClr val="tx2">
                            <a:lumMod val="75000"/>
                          </a:schemeClr>
                        </a:solidFill>
                        <a:effectLst/>
                        <a:latin typeface="Garamond" panose="02020404030301010803" pitchFamily="18" charset="0"/>
                        <a:ea typeface="Times New Roman" panose="02020603050405020304" pitchFamily="18" charset="0"/>
                        <a:cs typeface="Segoe UI Light" panose="020B0502040204020203" pitchFamily="34" charset="0"/>
                      </a:endParaRPr>
                    </a:p>
                  </a:txBody>
                  <a:tcPr marL="137160" marR="137160" marT="137160" marB="137160"/>
                </a:tc>
                <a:extLst>
                  <a:ext uri="{0D108BD9-81ED-4DB2-BD59-A6C34878D82A}">
                    <a16:rowId xmlns:a16="http://schemas.microsoft.com/office/drawing/2014/main" val="662157880"/>
                  </a:ext>
                </a:extLst>
              </a:tr>
              <a:tr h="1370470">
                <a:tc>
                  <a:txBody>
                    <a:bodyPr/>
                    <a:lstStyle/>
                    <a:p>
                      <a:pPr algn="just"/>
                      <a:r>
                        <a:rPr lang="fr-FR" sz="1400" dirty="0">
                          <a:solidFill>
                            <a:schemeClr val="tx2">
                              <a:lumMod val="75000"/>
                            </a:schemeClr>
                          </a:solidFill>
                          <a:effectLst/>
                          <a:latin typeface="Garamond" panose="02020404030301010803" pitchFamily="18" charset="0"/>
                        </a:rPr>
                        <a:t>la non-demande, quand l’offre est connue mais pas demandée</a:t>
                      </a:r>
                      <a:endParaRPr lang="fr-FR" sz="1400" dirty="0">
                        <a:solidFill>
                          <a:schemeClr val="tx2">
                            <a:lumMod val="75000"/>
                          </a:schemeClr>
                        </a:solidFill>
                        <a:effectLst/>
                        <a:latin typeface="Garamond" panose="02020404030301010803" pitchFamily="18" charset="0"/>
                        <a:ea typeface="Times New Roman" panose="02020603050405020304" pitchFamily="18" charset="0"/>
                        <a:cs typeface="Segoe UI Light" panose="020B0502040204020203" pitchFamily="34" charset="0"/>
                      </a:endParaRPr>
                    </a:p>
                  </a:txBody>
                  <a:tcPr marL="137160" marR="137160" marT="137160" marB="137160"/>
                </a:tc>
                <a:tc>
                  <a:txBody>
                    <a:bodyPr/>
                    <a:lstStyle/>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Calcul coût/avantage (dont calcul de risque)</a:t>
                      </a:r>
                    </a:p>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Désaccord sur les principes, conditions, modalité de l’offre</a:t>
                      </a:r>
                    </a:p>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Préférence pour des alternatives</a:t>
                      </a:r>
                    </a:p>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Civisme</a:t>
                      </a:r>
                    </a:p>
                    <a:p>
                      <a:pPr marL="342900" lvl="0" indent="-342900" algn="l">
                        <a:buFont typeface="Symbol" panose="05050102010706020507" pitchFamily="18" charset="2"/>
                        <a:buChar char="-"/>
                      </a:pPr>
                      <a:r>
                        <a:rPr lang="fr-FR" sz="1400" dirty="0">
                          <a:solidFill>
                            <a:schemeClr val="tx2">
                              <a:lumMod val="75000"/>
                            </a:schemeClr>
                          </a:solidFill>
                          <a:effectLst/>
                          <a:latin typeface="Garamond" panose="02020404030301010803" pitchFamily="18" charset="0"/>
                        </a:rPr>
                        <a:t>Manque de capacités (connaissances, savoir-faire, confiance, soutien, etc.)</a:t>
                      </a:r>
                      <a:endParaRPr lang="fr-FR" sz="1400" dirty="0">
                        <a:solidFill>
                          <a:schemeClr val="tx2">
                            <a:lumMod val="75000"/>
                          </a:schemeClr>
                        </a:solidFill>
                        <a:effectLst/>
                        <a:latin typeface="Garamond" panose="02020404030301010803" pitchFamily="18" charset="0"/>
                        <a:ea typeface="Times New Roman" panose="02020603050405020304" pitchFamily="18" charset="0"/>
                        <a:cs typeface="Segoe UI Light" panose="020B0502040204020203" pitchFamily="34" charset="0"/>
                      </a:endParaRPr>
                    </a:p>
                  </a:txBody>
                  <a:tcPr marL="137160" marR="137160" marT="137160" marB="137160"/>
                </a:tc>
                <a:extLst>
                  <a:ext uri="{0D108BD9-81ED-4DB2-BD59-A6C34878D82A}">
                    <a16:rowId xmlns:a16="http://schemas.microsoft.com/office/drawing/2014/main" val="1725627329"/>
                  </a:ext>
                </a:extLst>
              </a:tr>
            </a:tbl>
          </a:graphicData>
        </a:graphic>
      </p:graphicFrame>
    </p:spTree>
    <p:extLst>
      <p:ext uri="{BB962C8B-B14F-4D97-AF65-F5344CB8AC3E}">
        <p14:creationId xmlns:p14="http://schemas.microsoft.com/office/powerpoint/2010/main" val="431581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503851" y="572277"/>
            <a:ext cx="6508500" cy="11430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3600"/>
              <a:buFont typeface="Century Gothic"/>
              <a:buNone/>
            </a:pPr>
            <a:r>
              <a:rPr lang="fr-FR" dirty="0">
                <a:solidFill>
                  <a:schemeClr val="tx2">
                    <a:lumMod val="75000"/>
                  </a:schemeClr>
                </a:solidFill>
              </a:rPr>
              <a:t>Résultats : </a:t>
            </a:r>
            <a:r>
              <a:rPr lang="fr-FR" sz="3200" dirty="0">
                <a:solidFill>
                  <a:schemeClr val="tx2">
                    <a:lumMod val="75000"/>
                  </a:schemeClr>
                </a:solidFill>
              </a:rPr>
              <a:t>des « parcours-types » en quête de « solutions » d’accueil</a:t>
            </a:r>
            <a:br>
              <a:rPr lang="fr-FR" dirty="0">
                <a:solidFill>
                  <a:schemeClr val="tx2">
                    <a:lumMod val="75000"/>
                  </a:schemeClr>
                </a:solidFill>
              </a:rPr>
            </a:br>
            <a:endParaRPr sz="3200" dirty="0">
              <a:solidFill>
                <a:schemeClr val="tx2">
                  <a:lumMod val="75000"/>
                </a:schemeClr>
              </a:solidFill>
            </a:endParaRPr>
          </a:p>
        </p:txBody>
      </p:sp>
      <p:sp>
        <p:nvSpPr>
          <p:cNvPr id="33" name="Google Shape;33;p6"/>
          <p:cNvSpPr txBox="1">
            <a:spLocks noGrp="1"/>
          </p:cNvSpPr>
          <p:nvPr>
            <p:ph idx="1"/>
          </p:nvPr>
        </p:nvSpPr>
        <p:spPr>
          <a:xfrm>
            <a:off x="298578" y="1715277"/>
            <a:ext cx="7820186" cy="4696156"/>
          </a:xfrm>
          <a:prstGeom prst="rect">
            <a:avLst/>
          </a:prstGeom>
          <a:noFill/>
          <a:ln>
            <a:noFill/>
          </a:ln>
        </p:spPr>
        <p:txBody>
          <a:bodyPr spcFirstLastPara="1" wrap="square" lIns="91425" tIns="45700" rIns="91425" bIns="45700" anchor="t" anchorCtr="0">
            <a:normAutofit fontScale="85000" lnSpcReduction="10000"/>
          </a:bodyPr>
          <a:lstStyle/>
          <a:p>
            <a:pPr algn="just"/>
            <a:r>
              <a:rPr lang="fr-FR" sz="2800" dirty="0">
                <a:solidFill>
                  <a:schemeClr val="tx2">
                    <a:lumMod val="75000"/>
                  </a:schemeClr>
                </a:solidFill>
                <a:latin typeface="Garamond" panose="02020404030301010803" pitchFamily="18" charset="0"/>
              </a:rPr>
              <a:t>Surprise des mères / étude : mettent en avant une demande non satisfaite plutôt qu’une non-demande (d’où l’intégration du non-recours) = </a:t>
            </a:r>
            <a:r>
              <a:rPr lang="fr-FR" sz="2800" dirty="0" err="1">
                <a:solidFill>
                  <a:schemeClr val="tx2">
                    <a:lumMod val="75000"/>
                  </a:schemeClr>
                </a:solidFill>
                <a:latin typeface="Garamond" panose="02020404030301010803" pitchFamily="18" charset="0"/>
              </a:rPr>
              <a:t>invisibilisation</a:t>
            </a:r>
            <a:r>
              <a:rPr lang="fr-FR" sz="2800" dirty="0">
                <a:solidFill>
                  <a:schemeClr val="tx2">
                    <a:lumMod val="75000"/>
                  </a:schemeClr>
                </a:solidFill>
                <a:latin typeface="Garamond" panose="02020404030301010803" pitchFamily="18" charset="0"/>
              </a:rPr>
              <a:t> de leur demande </a:t>
            </a:r>
          </a:p>
          <a:p>
            <a:pPr algn="just"/>
            <a:r>
              <a:rPr lang="fr-FR" sz="2800" dirty="0">
                <a:solidFill>
                  <a:schemeClr val="tx2">
                    <a:lumMod val="75000"/>
                  </a:schemeClr>
                </a:solidFill>
                <a:latin typeface="Garamond" panose="02020404030301010803" pitchFamily="18" charset="0"/>
              </a:rPr>
              <a:t>Souci des habitants d'accéder à des dispositifs de droit commun, et non seulement sociaux et “sortir des débrouilles” </a:t>
            </a:r>
          </a:p>
          <a:p>
            <a:pPr algn="just"/>
            <a:r>
              <a:rPr lang="fr-FR" sz="2800" dirty="0">
                <a:solidFill>
                  <a:schemeClr val="tx2">
                    <a:lumMod val="75000"/>
                  </a:schemeClr>
                </a:solidFill>
                <a:latin typeface="Garamond" panose="02020404030301010803" pitchFamily="18" charset="0"/>
              </a:rPr>
              <a:t>4 parcours-types :</a:t>
            </a:r>
          </a:p>
          <a:p>
            <a:pPr lvl="1" algn="just"/>
            <a:r>
              <a:rPr lang="fr-FR" sz="2800" dirty="0">
                <a:solidFill>
                  <a:schemeClr val="tx2">
                    <a:lumMod val="75000"/>
                  </a:schemeClr>
                </a:solidFill>
                <a:latin typeface="Garamond" panose="02020404030301010803" pitchFamily="18" charset="0"/>
              </a:rPr>
              <a:t>Une non-demande assumée</a:t>
            </a:r>
          </a:p>
          <a:p>
            <a:pPr lvl="1" algn="just"/>
            <a:r>
              <a:rPr lang="fr-FR" sz="2800" dirty="0">
                <a:solidFill>
                  <a:schemeClr val="tx2">
                    <a:lumMod val="75000"/>
                  </a:schemeClr>
                </a:solidFill>
                <a:latin typeface="Garamond" panose="02020404030301010803" pitchFamily="18" charset="0"/>
              </a:rPr>
              <a:t>Une non-connaissance de l’offre : « pas de travail, pas de place »</a:t>
            </a:r>
          </a:p>
          <a:p>
            <a:pPr lvl="1" algn="just"/>
            <a:r>
              <a:rPr lang="fr-FR" sz="2800" dirty="0">
                <a:solidFill>
                  <a:schemeClr val="tx2">
                    <a:lumMod val="75000"/>
                  </a:schemeClr>
                </a:solidFill>
                <a:latin typeface="Garamond" panose="02020404030301010803" pitchFamily="18" charset="0"/>
              </a:rPr>
              <a:t>La non-adhésion et le faux choix de l’assistante maternelle et de l’accueil à temps partiel</a:t>
            </a:r>
          </a:p>
          <a:p>
            <a:pPr lvl="1" algn="just"/>
            <a:r>
              <a:rPr lang="fr-FR" sz="2800" dirty="0">
                <a:solidFill>
                  <a:schemeClr val="tx2">
                    <a:lumMod val="75000"/>
                  </a:schemeClr>
                </a:solidFill>
                <a:latin typeface="Garamond" panose="02020404030301010803" pitchFamily="18" charset="0"/>
              </a:rPr>
              <a:t>La non-réception,  entre débrouille « au noir » et repli sur soi</a:t>
            </a:r>
          </a:p>
          <a:p>
            <a:pPr lvl="1" algn="just"/>
            <a:endParaRPr lang="fr-FR" dirty="0">
              <a:solidFill>
                <a:schemeClr val="tx2">
                  <a:lumMod val="75000"/>
                </a:schemeClr>
              </a:solidFill>
            </a:endParaRPr>
          </a:p>
        </p:txBody>
      </p:sp>
    </p:spTree>
    <p:extLst>
      <p:ext uri="{BB962C8B-B14F-4D97-AF65-F5344CB8AC3E}">
        <p14:creationId xmlns:p14="http://schemas.microsoft.com/office/powerpoint/2010/main" val="3997509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1249F7-60F6-3B4D-89A1-5689C810573F}"/>
              </a:ext>
            </a:extLst>
          </p:cNvPr>
          <p:cNvSpPr>
            <a:spLocks noGrp="1"/>
          </p:cNvSpPr>
          <p:nvPr>
            <p:ph type="title"/>
          </p:nvPr>
        </p:nvSpPr>
        <p:spPr>
          <a:xfrm>
            <a:off x="574963" y="685800"/>
            <a:ext cx="8084128" cy="720713"/>
          </a:xfrm>
        </p:spPr>
        <p:txBody>
          <a:bodyPr>
            <a:normAutofit fontScale="90000"/>
          </a:bodyPr>
          <a:lstStyle/>
          <a:p>
            <a:r>
              <a:rPr lang="fr-FR" dirty="0">
                <a:solidFill>
                  <a:schemeClr val="tx2">
                    <a:lumMod val="75000"/>
                  </a:schemeClr>
                </a:solidFill>
              </a:rPr>
              <a:t>Une non-demande assumée : </a:t>
            </a:r>
            <a:r>
              <a:rPr lang="fr-FR" sz="3600" dirty="0">
                <a:solidFill>
                  <a:schemeClr val="tx2">
                    <a:lumMod val="75000"/>
                  </a:schemeClr>
                </a:solidFill>
              </a:rPr>
              <a:t>s’occuper soi-même de son enfant</a:t>
            </a:r>
            <a:br>
              <a:rPr lang="fr-FR" dirty="0">
                <a:solidFill>
                  <a:schemeClr val="tx2">
                    <a:lumMod val="75000"/>
                  </a:schemeClr>
                </a:solidFill>
                <a:latin typeface="Garamond" panose="02020404030301010803" pitchFamily="18" charset="0"/>
              </a:rPr>
            </a:br>
            <a:endParaRPr lang="fr-FR" dirty="0"/>
          </a:p>
        </p:txBody>
      </p:sp>
      <p:sp>
        <p:nvSpPr>
          <p:cNvPr id="3" name="Espace réservé du contenu 2">
            <a:extLst>
              <a:ext uri="{FF2B5EF4-FFF2-40B4-BE49-F238E27FC236}">
                <a16:creationId xmlns:a16="http://schemas.microsoft.com/office/drawing/2014/main" id="{157F7C8B-9E9A-294C-B121-B9602BF4B9A3}"/>
              </a:ext>
            </a:extLst>
          </p:cNvPr>
          <p:cNvSpPr>
            <a:spLocks noGrp="1"/>
          </p:cNvSpPr>
          <p:nvPr>
            <p:ph idx="1"/>
          </p:nvPr>
        </p:nvSpPr>
        <p:spPr>
          <a:xfrm>
            <a:off x="381000" y="1406513"/>
            <a:ext cx="8382000" cy="5251565"/>
          </a:xfrm>
        </p:spPr>
        <p:txBody>
          <a:bodyPr>
            <a:normAutofit lnSpcReduction="10000"/>
          </a:bodyPr>
          <a:lstStyle/>
          <a:p>
            <a:pPr algn="just"/>
            <a:r>
              <a:rPr lang="fr-FR" dirty="0">
                <a:solidFill>
                  <a:schemeClr val="tx2">
                    <a:lumMod val="75000"/>
                  </a:schemeClr>
                </a:solidFill>
                <a:latin typeface="Garamond" panose="02020404030301010803" pitchFamily="18" charset="0"/>
              </a:rPr>
              <a:t>Mme N. mère de trois enfants (8 et 5 ans, 18 mois), travail dans la restauration collective</a:t>
            </a:r>
          </a:p>
          <a:p>
            <a:pPr lvl="1" algn="just"/>
            <a:r>
              <a:rPr lang="fr-FR" dirty="0">
                <a:solidFill>
                  <a:schemeClr val="tx2">
                    <a:lumMod val="75000"/>
                  </a:schemeClr>
                </a:solidFill>
                <a:latin typeface="Garamond" panose="02020404030301010803" pitchFamily="18" charset="0"/>
              </a:rPr>
              <a:t>1</a:t>
            </a:r>
            <a:r>
              <a:rPr lang="fr-FR" baseline="30000" dirty="0">
                <a:solidFill>
                  <a:schemeClr val="tx2">
                    <a:lumMod val="75000"/>
                  </a:schemeClr>
                </a:solidFill>
                <a:latin typeface="Garamond" panose="02020404030301010803" pitchFamily="18" charset="0"/>
              </a:rPr>
              <a:t>er</a:t>
            </a:r>
            <a:r>
              <a:rPr lang="fr-FR" dirty="0">
                <a:solidFill>
                  <a:schemeClr val="tx2">
                    <a:lumMod val="75000"/>
                  </a:schemeClr>
                </a:solidFill>
                <a:latin typeface="Garamond" panose="02020404030301010803" pitchFamily="18" charset="0"/>
              </a:rPr>
              <a:t> enfant : crèche ; 2è : assistante maternelle</a:t>
            </a:r>
          </a:p>
          <a:p>
            <a:pPr lvl="1" algn="just"/>
            <a:r>
              <a:rPr lang="fr-FR" dirty="0">
                <a:solidFill>
                  <a:schemeClr val="tx2">
                    <a:lumMod val="75000"/>
                  </a:schemeClr>
                </a:solidFill>
                <a:latin typeface="Garamond" panose="02020404030301010803" pitchFamily="18" charset="0"/>
              </a:rPr>
              <a:t>Choix d’arrêter son travail et de s’occuper elle-même du dernier-né ; forte division des rôles traditionnels selon le genre, effet taille fratrie</a:t>
            </a:r>
          </a:p>
          <a:p>
            <a:pPr lvl="1" algn="just"/>
            <a:r>
              <a:rPr lang="fr-FR" dirty="0">
                <a:solidFill>
                  <a:schemeClr val="tx2">
                    <a:lumMod val="75000"/>
                  </a:schemeClr>
                </a:solidFill>
                <a:latin typeface="Garamond" panose="02020404030301010803" pitchFamily="18" charset="0"/>
              </a:rPr>
              <a:t> </a:t>
            </a:r>
            <a:r>
              <a:rPr lang="fr-FR" i="1" dirty="0">
                <a:solidFill>
                  <a:schemeClr val="tx2">
                    <a:lumMod val="75000"/>
                  </a:schemeClr>
                </a:solidFill>
                <a:latin typeface="Garamond" panose="02020404030301010803" pitchFamily="18" charset="0"/>
              </a:rPr>
              <a:t>« J’ai pris cette décision parce que j’ai beaucoup plus de boulot avec un 3ème bébé, donc je me suis dit, elle est petite, elle réclame de l’attention et j’ai aussi les 2 plus grands à m’occuper ; donc vaudrait mieux que je me consacre d’abord à la maison et puis une fois qu’elle sera un peu plus grande j’pourrais repartir bosser ; c’est vraiment une décision que j’ai prise quoi. (son mari)… ça le dérange pas, parce qu’en fait avec mon conjoint on a toujours fait… lui il travaille et puis moi je m’occupe des enfants » (Madame N)</a:t>
            </a:r>
          </a:p>
          <a:p>
            <a:pPr algn="just"/>
            <a:r>
              <a:rPr lang="fr-FR" dirty="0">
                <a:solidFill>
                  <a:schemeClr val="tx2">
                    <a:lumMod val="75000"/>
                  </a:schemeClr>
                </a:solidFill>
                <a:latin typeface="Garamond" panose="02020404030301010803" pitchFamily="18" charset="0"/>
              </a:rPr>
              <a:t>Autre situation : la non-demande peut aussi exprimer le souci de laisser les places en crèche pour des familles qui « n’ont pas d’autres alternatives » (Madame G). Elle confie le plus jeune de ses trois enfants à sa propre mère qui habite dans le « bâtiment d’en face » ; ayant arrêté de travailler, elle évoque des délais et des coûts hors de portée et n’a pas cherché d’informations plus avant : </a:t>
            </a:r>
            <a:r>
              <a:rPr lang="fr-FR" i="1" dirty="0">
                <a:solidFill>
                  <a:schemeClr val="tx2">
                    <a:lumMod val="75000"/>
                  </a:schemeClr>
                </a:solidFill>
                <a:latin typeface="Garamond" panose="02020404030301010803" pitchFamily="18" charset="0"/>
              </a:rPr>
              <a:t>« je ne vous cache pas, j’ai pas beaucoup creusé »</a:t>
            </a:r>
            <a:r>
              <a:rPr lang="fr-FR" dirty="0">
                <a:solidFill>
                  <a:schemeClr val="tx2">
                    <a:lumMod val="75000"/>
                  </a:schemeClr>
                </a:solidFill>
                <a:latin typeface="Garamond" panose="02020404030301010803" pitchFamily="18" charset="0"/>
              </a:rPr>
              <a:t>. La non-demande prend sens par </a:t>
            </a:r>
            <a:r>
              <a:rPr lang="fr-FR" b="1" dirty="0">
                <a:solidFill>
                  <a:schemeClr val="tx2">
                    <a:lumMod val="75000"/>
                  </a:schemeClr>
                </a:solidFill>
                <a:latin typeface="Garamond" panose="02020404030301010803" pitchFamily="18" charset="0"/>
              </a:rPr>
              <a:t>préférence pour une garde au sein de la famille, la mère en premier lieu, mais aussi les grands-mères</a:t>
            </a:r>
            <a:r>
              <a:rPr lang="fr-FR" dirty="0">
                <a:solidFill>
                  <a:schemeClr val="tx2">
                    <a:lumMod val="75000"/>
                  </a:schemeClr>
                </a:solidFill>
                <a:latin typeface="Garamond" panose="02020404030301010803" pitchFamily="18" charset="0"/>
              </a:rPr>
              <a:t> (</a:t>
            </a:r>
            <a:r>
              <a:rPr lang="fr-FR" dirty="0" err="1">
                <a:solidFill>
                  <a:schemeClr val="tx2">
                    <a:lumMod val="75000"/>
                  </a:schemeClr>
                </a:solidFill>
                <a:latin typeface="Garamond" panose="02020404030301010803" pitchFamily="18" charset="0"/>
              </a:rPr>
              <a:t>Kitzmann</a:t>
            </a:r>
            <a:r>
              <a:rPr lang="fr-FR" dirty="0">
                <a:solidFill>
                  <a:schemeClr val="tx2">
                    <a:lumMod val="75000"/>
                  </a:schemeClr>
                </a:solidFill>
                <a:latin typeface="Garamond" panose="02020404030301010803" pitchFamily="18" charset="0"/>
              </a:rPr>
              <a:t>, 2018), si tant est qu’elles vivent dans le quartier.</a:t>
            </a:r>
          </a:p>
          <a:p>
            <a:pPr lvl="1"/>
            <a:endParaRPr lang="fr-FR" dirty="0"/>
          </a:p>
        </p:txBody>
      </p:sp>
    </p:spTree>
    <p:extLst>
      <p:ext uri="{BB962C8B-B14F-4D97-AF65-F5344CB8AC3E}">
        <p14:creationId xmlns:p14="http://schemas.microsoft.com/office/powerpoint/2010/main" val="24213971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pe de bois">
  <a:themeElements>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ype de bois">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ype de bois">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{ECFBE3F6-2600-9B4B-B6D0-22CA98BD93EE}tf10001070</Template>
  <TotalTime>1740</TotalTime>
  <Words>7580</Words>
  <Application>Microsoft Macintosh PowerPoint</Application>
  <PresentationFormat>Affichage à l'écran (4:3)</PresentationFormat>
  <Paragraphs>303</Paragraphs>
  <Slides>24</Slides>
  <Notes>18</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24</vt:i4>
      </vt:variant>
    </vt:vector>
  </HeadingPairs>
  <TitlesOfParts>
    <vt:vector size="35" baseType="lpstr">
      <vt:lpstr>Arial</vt:lpstr>
      <vt:lpstr>Calibri</vt:lpstr>
      <vt:lpstr>Century Gothic</vt:lpstr>
      <vt:lpstr>Garamond</vt:lpstr>
      <vt:lpstr>Rockwell</vt:lpstr>
      <vt:lpstr>Rockwell Condensed</vt:lpstr>
      <vt:lpstr>Rockwell Extra Bold</vt:lpstr>
      <vt:lpstr>Segoe UI Light</vt:lpstr>
      <vt:lpstr>Symbol</vt:lpstr>
      <vt:lpstr>Wingdings</vt:lpstr>
      <vt:lpstr>Type de bois</vt:lpstr>
      <vt:lpstr>Comment comprendre la « non demande » des familles pour une place en milieu d’accueil ? </vt:lpstr>
      <vt:lpstr>Préambule L’Europe</vt:lpstr>
      <vt:lpstr>Préambule Contexte Français</vt:lpstr>
      <vt:lpstr>Préambule Enjeux de l’accueil des jeunes enfants</vt:lpstr>
      <vt:lpstr>Préambule des travaux existants sur le choix du mode d’accueil</vt:lpstr>
      <vt:lpstr> Contexte de la recherche </vt:lpstr>
      <vt:lpstr> non-demande et non-recours (Warin, 2014, 2016)</vt:lpstr>
      <vt:lpstr>Résultats : des « parcours-types » en quête de « solutions » d’accueil </vt:lpstr>
      <vt:lpstr>Une non-demande assumée : s’occuper soi-même de son enfant </vt:lpstr>
      <vt:lpstr>Une non-connaissance de l’offre : « pas de travail, pas de place »  </vt:lpstr>
      <vt:lpstr>La non-adhésion et le faux choix de l’assistante maternelle et de l’accueil à temps partiel</vt:lpstr>
      <vt:lpstr>La non-réception,  entre débrouille « au noir » et repli sur soi</vt:lpstr>
      <vt:lpstr>Résultats :, la Garderie éphémère, une expérimentation a vocation sociale</vt:lpstr>
      <vt:lpstr>Résultats : Garderie éphémère, ex. de parcours</vt:lpstr>
      <vt:lpstr>Résultats : Garderie éphémère, ex. de parcours</vt:lpstr>
      <vt:lpstr>Résultats : Garderie éphémère, ex. de parcours</vt:lpstr>
      <vt:lpstr>Résultats :  Garderie éphémère</vt:lpstr>
      <vt:lpstr>Résultats : pour conclure </vt:lpstr>
      <vt:lpstr>Accessibilité : Pistes de réflexions  Amont : information, critères d’attribution et démarches d’inscription</vt:lpstr>
      <vt:lpstr>Accessibilité : Pistes de réflexions  Amont : information, démarches d’inscription et critères d’attribution</vt:lpstr>
      <vt:lpstr>Pistes de réflexions  L’accueil a temps partiel et occasionnel</vt:lpstr>
      <vt:lpstr>Pistes de réflexion L’accueil a temps partiel et occasionnel</vt:lpstr>
      <vt:lpstr>Pistes de réflexions</vt:lpstr>
      <vt:lpstr>Pour conclure Favoriser une Politique publique pro-active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Comité de pilotage</dc:title>
  <dc:creator>Carmen Sanchez</dc:creator>
  <cp:lastModifiedBy>DI VITA Laura</cp:lastModifiedBy>
  <cp:revision>38</cp:revision>
  <dcterms:modified xsi:type="dcterms:W3CDTF">2022-05-13T12:48:25Z</dcterms:modified>
</cp:coreProperties>
</file>