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39"/>
  </p:notesMasterIdLst>
  <p:sldIdLst>
    <p:sldId id="256" r:id="rId2"/>
    <p:sldId id="257" r:id="rId3"/>
    <p:sldId id="435" r:id="rId4"/>
    <p:sldId id="373" r:id="rId5"/>
    <p:sldId id="359" r:id="rId6"/>
    <p:sldId id="360" r:id="rId7"/>
    <p:sldId id="378" r:id="rId8"/>
    <p:sldId id="356" r:id="rId9"/>
    <p:sldId id="397" r:id="rId10"/>
    <p:sldId id="284" r:id="rId11"/>
    <p:sldId id="285" r:id="rId12"/>
    <p:sldId id="333" r:id="rId13"/>
    <p:sldId id="277" r:id="rId14"/>
    <p:sldId id="372" r:id="rId15"/>
    <p:sldId id="308" r:id="rId16"/>
    <p:sldId id="259" r:id="rId17"/>
    <p:sldId id="260" r:id="rId18"/>
    <p:sldId id="261" r:id="rId19"/>
    <p:sldId id="262" r:id="rId20"/>
    <p:sldId id="432" r:id="rId21"/>
    <p:sldId id="433" r:id="rId22"/>
    <p:sldId id="434" r:id="rId23"/>
    <p:sldId id="379" r:id="rId24"/>
    <p:sldId id="369" r:id="rId25"/>
    <p:sldId id="315" r:id="rId26"/>
    <p:sldId id="342" r:id="rId27"/>
    <p:sldId id="299" r:id="rId28"/>
    <p:sldId id="300" r:id="rId29"/>
    <p:sldId id="288" r:id="rId30"/>
    <p:sldId id="301" r:id="rId31"/>
    <p:sldId id="302" r:id="rId32"/>
    <p:sldId id="304" r:id="rId33"/>
    <p:sldId id="305" r:id="rId34"/>
    <p:sldId id="303" r:id="rId35"/>
    <p:sldId id="380" r:id="rId36"/>
    <p:sldId id="394" r:id="rId37"/>
    <p:sldId id="38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CFC50-1D33-4A5D-AF9B-A446AC851DBA}" v="18" dt="2022-05-09T09:35:5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7" autoAdjust="0"/>
    <p:restoredTop sz="86446"/>
  </p:normalViewPr>
  <p:slideViewPr>
    <p:cSldViewPr snapToGrid="0">
      <p:cViewPr>
        <p:scale>
          <a:sx n="77" d="100"/>
          <a:sy n="77" d="100"/>
        </p:scale>
        <p:origin x="80" y="648"/>
      </p:cViewPr>
      <p:guideLst/>
    </p:cSldViewPr>
  </p:slideViewPr>
  <p:outlineViewPr>
    <p:cViewPr>
      <p:scale>
        <a:sx n="33" d="100"/>
        <a:sy n="33" d="100"/>
      </p:scale>
      <p:origin x="0" y="-116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agener" userId="d58f2ef7-8461-49cd-af53-afdb316d9127" providerId="ADAL" clId="{B94CFC50-1D33-4A5D-AF9B-A446AC851DBA}"/>
    <pc:docChg chg="undo custSel addSld delSld modSld sldOrd">
      <pc:chgData name="Martin Wagener" userId="d58f2ef7-8461-49cd-af53-afdb316d9127" providerId="ADAL" clId="{B94CFC50-1D33-4A5D-AF9B-A446AC851DBA}" dt="2022-05-09T09:37:10.971" v="1579" actId="20577"/>
      <pc:docMkLst>
        <pc:docMk/>
      </pc:docMkLst>
      <pc:sldChg chg="modSp mod">
        <pc:chgData name="Martin Wagener" userId="d58f2ef7-8461-49cd-af53-afdb316d9127" providerId="ADAL" clId="{B94CFC50-1D33-4A5D-AF9B-A446AC851DBA}" dt="2022-05-09T09:36:54.685" v="1556" actId="6549"/>
        <pc:sldMkLst>
          <pc:docMk/>
          <pc:sldMk cId="3796058813" sldId="256"/>
        </pc:sldMkLst>
        <pc:spChg chg="mod">
          <ac:chgData name="Martin Wagener" userId="d58f2ef7-8461-49cd-af53-afdb316d9127" providerId="ADAL" clId="{B94CFC50-1D33-4A5D-AF9B-A446AC851DBA}" dt="2022-05-09T09:36:54.685" v="1556" actId="6549"/>
          <ac:spMkLst>
            <pc:docMk/>
            <pc:sldMk cId="3796058813" sldId="256"/>
            <ac:spMk id="9" creationId="{8A3B6DBC-2EBD-72ED-24E1-83EE28AD7D28}"/>
          </ac:spMkLst>
        </pc:spChg>
      </pc:sldChg>
      <pc:sldChg chg="modSp mod">
        <pc:chgData name="Martin Wagener" userId="d58f2ef7-8461-49cd-af53-afdb316d9127" providerId="ADAL" clId="{B94CFC50-1D33-4A5D-AF9B-A446AC851DBA}" dt="2022-05-09T09:25:50.658" v="998" actId="20577"/>
        <pc:sldMkLst>
          <pc:docMk/>
          <pc:sldMk cId="2336856223" sldId="257"/>
        </pc:sldMkLst>
        <pc:spChg chg="mod">
          <ac:chgData name="Martin Wagener" userId="d58f2ef7-8461-49cd-af53-afdb316d9127" providerId="ADAL" clId="{B94CFC50-1D33-4A5D-AF9B-A446AC851DBA}" dt="2022-05-09T08:16:29.780" v="3" actId="20577"/>
          <ac:spMkLst>
            <pc:docMk/>
            <pc:sldMk cId="2336856223" sldId="257"/>
            <ac:spMk id="2" creationId="{C21E9EFE-6F21-C41A-B5F1-46191E14FD26}"/>
          </ac:spMkLst>
        </pc:spChg>
        <pc:spChg chg="mod">
          <ac:chgData name="Martin Wagener" userId="d58f2ef7-8461-49cd-af53-afdb316d9127" providerId="ADAL" clId="{B94CFC50-1D33-4A5D-AF9B-A446AC851DBA}" dt="2022-05-09T09:25:50.658" v="998" actId="20577"/>
          <ac:spMkLst>
            <pc:docMk/>
            <pc:sldMk cId="2336856223" sldId="257"/>
            <ac:spMk id="3" creationId="{D12B887E-2846-8465-C8DF-454F13E9BA2F}"/>
          </ac:spMkLst>
        </pc:spChg>
      </pc:sldChg>
      <pc:sldChg chg="del">
        <pc:chgData name="Martin Wagener" userId="d58f2ef7-8461-49cd-af53-afdb316d9127" providerId="ADAL" clId="{B94CFC50-1D33-4A5D-AF9B-A446AC851DBA}" dt="2022-05-09T09:00:52.797" v="425" actId="47"/>
        <pc:sldMkLst>
          <pc:docMk/>
          <pc:sldMk cId="838016806" sldId="258"/>
        </pc:sldMkLst>
      </pc:sldChg>
      <pc:sldChg chg="addSp delSp modSp new mod modClrScheme chgLayout">
        <pc:chgData name="Martin Wagener" userId="d58f2ef7-8461-49cd-af53-afdb316d9127" providerId="ADAL" clId="{B94CFC50-1D33-4A5D-AF9B-A446AC851DBA}" dt="2022-05-09T08:33:57.904" v="354" actId="20577"/>
        <pc:sldMkLst>
          <pc:docMk/>
          <pc:sldMk cId="2661599854" sldId="259"/>
        </pc:sldMkLst>
        <pc:spChg chg="del mod ord">
          <ac:chgData name="Martin Wagener" userId="d58f2ef7-8461-49cd-af53-afdb316d9127" providerId="ADAL" clId="{B94CFC50-1D33-4A5D-AF9B-A446AC851DBA}" dt="2022-05-09T08:33:40.362" v="329" actId="700"/>
          <ac:spMkLst>
            <pc:docMk/>
            <pc:sldMk cId="2661599854" sldId="259"/>
            <ac:spMk id="2" creationId="{5B66E195-7F78-B6C7-8EE6-890F935AE56C}"/>
          </ac:spMkLst>
        </pc:spChg>
        <pc:spChg chg="del mod ord">
          <ac:chgData name="Martin Wagener" userId="d58f2ef7-8461-49cd-af53-afdb316d9127" providerId="ADAL" clId="{B94CFC50-1D33-4A5D-AF9B-A446AC851DBA}" dt="2022-05-09T08:33:40.362" v="329" actId="700"/>
          <ac:spMkLst>
            <pc:docMk/>
            <pc:sldMk cId="2661599854" sldId="259"/>
            <ac:spMk id="3" creationId="{BA280FFD-A9E1-6550-1B3A-7180FABC9599}"/>
          </ac:spMkLst>
        </pc:spChg>
        <pc:spChg chg="add mod ord">
          <ac:chgData name="Martin Wagener" userId="d58f2ef7-8461-49cd-af53-afdb316d9127" providerId="ADAL" clId="{B94CFC50-1D33-4A5D-AF9B-A446AC851DBA}" dt="2022-05-09T08:33:57.904" v="354" actId="20577"/>
          <ac:spMkLst>
            <pc:docMk/>
            <pc:sldMk cId="2661599854" sldId="259"/>
            <ac:spMk id="4" creationId="{EAF0A75B-38CB-8375-E514-96A59CEE86EE}"/>
          </ac:spMkLst>
        </pc:spChg>
        <pc:spChg chg="add mod ord">
          <ac:chgData name="Martin Wagener" userId="d58f2ef7-8461-49cd-af53-afdb316d9127" providerId="ADAL" clId="{B94CFC50-1D33-4A5D-AF9B-A446AC851DBA}" dt="2022-05-09T08:33:40.362" v="329" actId="700"/>
          <ac:spMkLst>
            <pc:docMk/>
            <pc:sldMk cId="2661599854" sldId="259"/>
            <ac:spMk id="5" creationId="{FE849100-0E38-AC6A-0D40-1B2DBA94A081}"/>
          </ac:spMkLst>
        </pc:spChg>
      </pc:sldChg>
      <pc:sldChg chg="modSp new mod">
        <pc:chgData name="Martin Wagener" userId="d58f2ef7-8461-49cd-af53-afdb316d9127" providerId="ADAL" clId="{B94CFC50-1D33-4A5D-AF9B-A446AC851DBA}" dt="2022-05-09T09:06:03.317" v="554" actId="20577"/>
        <pc:sldMkLst>
          <pc:docMk/>
          <pc:sldMk cId="3392677696" sldId="260"/>
        </pc:sldMkLst>
        <pc:spChg chg="mod">
          <ac:chgData name="Martin Wagener" userId="d58f2ef7-8461-49cd-af53-afdb316d9127" providerId="ADAL" clId="{B94CFC50-1D33-4A5D-AF9B-A446AC851DBA}" dt="2022-05-09T09:01:18.969" v="427"/>
          <ac:spMkLst>
            <pc:docMk/>
            <pc:sldMk cId="3392677696" sldId="260"/>
            <ac:spMk id="2" creationId="{A399053C-2A61-CAC7-F3EA-793BE6C5C585}"/>
          </ac:spMkLst>
        </pc:spChg>
        <pc:spChg chg="mod">
          <ac:chgData name="Martin Wagener" userId="d58f2ef7-8461-49cd-af53-afdb316d9127" providerId="ADAL" clId="{B94CFC50-1D33-4A5D-AF9B-A446AC851DBA}" dt="2022-05-09T09:06:03.317" v="554" actId="20577"/>
          <ac:spMkLst>
            <pc:docMk/>
            <pc:sldMk cId="3392677696" sldId="260"/>
            <ac:spMk id="3" creationId="{8BF13B0C-FDBE-3437-A34F-5440E70734F1}"/>
          </ac:spMkLst>
        </pc:spChg>
      </pc:sldChg>
      <pc:sldChg chg="modSp new mod">
        <pc:chgData name="Martin Wagener" userId="d58f2ef7-8461-49cd-af53-afdb316d9127" providerId="ADAL" clId="{B94CFC50-1D33-4A5D-AF9B-A446AC851DBA}" dt="2022-05-09T09:05:31.619" v="488" actId="20577"/>
        <pc:sldMkLst>
          <pc:docMk/>
          <pc:sldMk cId="117384889" sldId="261"/>
        </pc:sldMkLst>
        <pc:spChg chg="mod">
          <ac:chgData name="Martin Wagener" userId="d58f2ef7-8461-49cd-af53-afdb316d9127" providerId="ADAL" clId="{B94CFC50-1D33-4A5D-AF9B-A446AC851DBA}" dt="2022-05-09T09:02:52.172" v="447" actId="20577"/>
          <ac:spMkLst>
            <pc:docMk/>
            <pc:sldMk cId="117384889" sldId="261"/>
            <ac:spMk id="2" creationId="{2AF51406-7CB8-5C60-01C2-979924541430}"/>
          </ac:spMkLst>
        </pc:spChg>
        <pc:spChg chg="mod">
          <ac:chgData name="Martin Wagener" userId="d58f2ef7-8461-49cd-af53-afdb316d9127" providerId="ADAL" clId="{B94CFC50-1D33-4A5D-AF9B-A446AC851DBA}" dt="2022-05-09T09:05:31.619" v="488" actId="20577"/>
          <ac:spMkLst>
            <pc:docMk/>
            <pc:sldMk cId="117384889" sldId="261"/>
            <ac:spMk id="3" creationId="{CCBADEA9-78B0-2623-D2E7-575C39AB279F}"/>
          </ac:spMkLst>
        </pc:spChg>
      </pc:sldChg>
      <pc:sldChg chg="modSp new mod">
        <pc:chgData name="Martin Wagener" userId="d58f2ef7-8461-49cd-af53-afdb316d9127" providerId="ADAL" clId="{B94CFC50-1D33-4A5D-AF9B-A446AC851DBA}" dt="2022-05-09T09:06:47.461" v="561" actId="27636"/>
        <pc:sldMkLst>
          <pc:docMk/>
          <pc:sldMk cId="1531685885" sldId="262"/>
        </pc:sldMkLst>
        <pc:spChg chg="mod">
          <ac:chgData name="Martin Wagener" userId="d58f2ef7-8461-49cd-af53-afdb316d9127" providerId="ADAL" clId="{B94CFC50-1D33-4A5D-AF9B-A446AC851DBA}" dt="2022-05-09T09:04:00.070" v="469" actId="27636"/>
          <ac:spMkLst>
            <pc:docMk/>
            <pc:sldMk cId="1531685885" sldId="262"/>
            <ac:spMk id="2" creationId="{3AD89CAB-CA81-60D8-91EA-7EE1EC1B7B52}"/>
          </ac:spMkLst>
        </pc:spChg>
        <pc:spChg chg="mod">
          <ac:chgData name="Martin Wagener" userId="d58f2ef7-8461-49cd-af53-afdb316d9127" providerId="ADAL" clId="{B94CFC50-1D33-4A5D-AF9B-A446AC851DBA}" dt="2022-05-09T09:06:47.461" v="561" actId="27636"/>
          <ac:spMkLst>
            <pc:docMk/>
            <pc:sldMk cId="1531685885" sldId="262"/>
            <ac:spMk id="3" creationId="{AB3C8659-E2E4-933C-2BD1-97C39622A6A8}"/>
          </ac:spMkLst>
        </pc:spChg>
      </pc:sldChg>
      <pc:sldChg chg="add ord">
        <pc:chgData name="Martin Wagener" userId="d58f2ef7-8461-49cd-af53-afdb316d9127" providerId="ADAL" clId="{B94CFC50-1D33-4A5D-AF9B-A446AC851DBA}" dt="2022-05-09T08:56:49.893" v="402"/>
        <pc:sldMkLst>
          <pc:docMk/>
          <pc:sldMk cId="1551275678" sldId="277"/>
        </pc:sldMkLst>
      </pc:sldChg>
      <pc:sldChg chg="add">
        <pc:chgData name="Martin Wagener" userId="d58f2ef7-8461-49cd-af53-afdb316d9127" providerId="ADAL" clId="{B94CFC50-1D33-4A5D-AF9B-A446AC851DBA}" dt="2022-05-09T08:55:49.810" v="397"/>
        <pc:sldMkLst>
          <pc:docMk/>
          <pc:sldMk cId="259454577" sldId="284"/>
        </pc:sldMkLst>
      </pc:sldChg>
      <pc:sldChg chg="add">
        <pc:chgData name="Martin Wagener" userId="d58f2ef7-8461-49cd-af53-afdb316d9127" providerId="ADAL" clId="{B94CFC50-1D33-4A5D-AF9B-A446AC851DBA}" dt="2022-05-09T08:56:02.241" v="398"/>
        <pc:sldMkLst>
          <pc:docMk/>
          <pc:sldMk cId="124981400" sldId="285"/>
        </pc:sldMkLst>
      </pc:sldChg>
      <pc:sldChg chg="add ord">
        <pc:chgData name="Martin Wagener" userId="d58f2ef7-8461-49cd-af53-afdb316d9127" providerId="ADAL" clId="{B94CFC50-1D33-4A5D-AF9B-A446AC851DBA}" dt="2022-05-09T09:27:25.381" v="1066"/>
        <pc:sldMkLst>
          <pc:docMk/>
          <pc:sldMk cId="3597938943" sldId="288"/>
        </pc:sldMkLst>
      </pc:sldChg>
      <pc:sldChg chg="add ord">
        <pc:chgData name="Martin Wagener" userId="d58f2ef7-8461-49cd-af53-afdb316d9127" providerId="ADAL" clId="{B94CFC50-1D33-4A5D-AF9B-A446AC851DBA}" dt="2022-05-09T09:27:25.381" v="1066"/>
        <pc:sldMkLst>
          <pc:docMk/>
          <pc:sldMk cId="1648807122" sldId="299"/>
        </pc:sldMkLst>
      </pc:sldChg>
      <pc:sldChg chg="add ord">
        <pc:chgData name="Martin Wagener" userId="d58f2ef7-8461-49cd-af53-afdb316d9127" providerId="ADAL" clId="{B94CFC50-1D33-4A5D-AF9B-A446AC851DBA}" dt="2022-05-09T09:27:25.381" v="1066"/>
        <pc:sldMkLst>
          <pc:docMk/>
          <pc:sldMk cId="2040350998" sldId="300"/>
        </pc:sldMkLst>
      </pc:sldChg>
      <pc:sldChg chg="modSp add mod ord">
        <pc:chgData name="Martin Wagener" userId="d58f2ef7-8461-49cd-af53-afdb316d9127" providerId="ADAL" clId="{B94CFC50-1D33-4A5D-AF9B-A446AC851DBA}" dt="2022-05-09T09:28:59.579" v="1073" actId="14100"/>
        <pc:sldMkLst>
          <pc:docMk/>
          <pc:sldMk cId="3216091933" sldId="301"/>
        </pc:sldMkLst>
        <pc:spChg chg="mod">
          <ac:chgData name="Martin Wagener" userId="d58f2ef7-8461-49cd-af53-afdb316d9127" providerId="ADAL" clId="{B94CFC50-1D33-4A5D-AF9B-A446AC851DBA}" dt="2022-05-09T09:28:59.579" v="1073" actId="14100"/>
          <ac:spMkLst>
            <pc:docMk/>
            <pc:sldMk cId="3216091933" sldId="301"/>
            <ac:spMk id="3" creationId="{00000000-0000-0000-0000-000000000000}"/>
          </ac:spMkLst>
        </pc:spChg>
      </pc:sldChg>
      <pc:sldChg chg="add ord">
        <pc:chgData name="Martin Wagener" userId="d58f2ef7-8461-49cd-af53-afdb316d9127" providerId="ADAL" clId="{B94CFC50-1D33-4A5D-AF9B-A446AC851DBA}" dt="2022-05-09T09:27:25.381" v="1066"/>
        <pc:sldMkLst>
          <pc:docMk/>
          <pc:sldMk cId="3484308225" sldId="302"/>
        </pc:sldMkLst>
      </pc:sldChg>
      <pc:sldChg chg="modSp add mod ord">
        <pc:chgData name="Martin Wagener" userId="d58f2ef7-8461-49cd-af53-afdb316d9127" providerId="ADAL" clId="{B94CFC50-1D33-4A5D-AF9B-A446AC851DBA}" dt="2022-05-09T09:36:30.611" v="1550" actId="20577"/>
        <pc:sldMkLst>
          <pc:docMk/>
          <pc:sldMk cId="3248707599" sldId="303"/>
        </pc:sldMkLst>
        <pc:spChg chg="mod">
          <ac:chgData name="Martin Wagener" userId="d58f2ef7-8461-49cd-af53-afdb316d9127" providerId="ADAL" clId="{B94CFC50-1D33-4A5D-AF9B-A446AC851DBA}" dt="2022-05-09T09:27:50.606" v="1069" actId="1076"/>
          <ac:spMkLst>
            <pc:docMk/>
            <pc:sldMk cId="3248707599" sldId="303"/>
            <ac:spMk id="2" creationId="{00000000-0000-0000-0000-000000000000}"/>
          </ac:spMkLst>
        </pc:spChg>
        <pc:spChg chg="mod">
          <ac:chgData name="Martin Wagener" userId="d58f2ef7-8461-49cd-af53-afdb316d9127" providerId="ADAL" clId="{B94CFC50-1D33-4A5D-AF9B-A446AC851DBA}" dt="2022-05-09T09:36:30.611" v="1550" actId="20577"/>
          <ac:spMkLst>
            <pc:docMk/>
            <pc:sldMk cId="3248707599" sldId="303"/>
            <ac:spMk id="3" creationId="{00000000-0000-0000-0000-000000000000}"/>
          </ac:spMkLst>
        </pc:spChg>
      </pc:sldChg>
      <pc:sldChg chg="add ord">
        <pc:chgData name="Martin Wagener" userId="d58f2ef7-8461-49cd-af53-afdb316d9127" providerId="ADAL" clId="{B94CFC50-1D33-4A5D-AF9B-A446AC851DBA}" dt="2022-05-09T09:27:25.381" v="1066"/>
        <pc:sldMkLst>
          <pc:docMk/>
          <pc:sldMk cId="516775296" sldId="304"/>
        </pc:sldMkLst>
      </pc:sldChg>
      <pc:sldChg chg="modSp add mod ord">
        <pc:chgData name="Martin Wagener" userId="d58f2ef7-8461-49cd-af53-afdb316d9127" providerId="ADAL" clId="{B94CFC50-1D33-4A5D-AF9B-A446AC851DBA}" dt="2022-05-09T09:27:56.726" v="1071" actId="27636"/>
        <pc:sldMkLst>
          <pc:docMk/>
          <pc:sldMk cId="1514828848" sldId="305"/>
        </pc:sldMkLst>
        <pc:spChg chg="mod">
          <ac:chgData name="Martin Wagener" userId="d58f2ef7-8461-49cd-af53-afdb316d9127" providerId="ADAL" clId="{B94CFC50-1D33-4A5D-AF9B-A446AC851DBA}" dt="2022-05-09T09:27:56.726" v="1071" actId="27636"/>
          <ac:spMkLst>
            <pc:docMk/>
            <pc:sldMk cId="1514828848" sldId="305"/>
            <ac:spMk id="3" creationId="{00000000-0000-0000-0000-000000000000}"/>
          </ac:spMkLst>
        </pc:spChg>
      </pc:sldChg>
      <pc:sldChg chg="add">
        <pc:chgData name="Martin Wagener" userId="d58f2ef7-8461-49cd-af53-afdb316d9127" providerId="ADAL" clId="{B94CFC50-1D33-4A5D-AF9B-A446AC851DBA}" dt="2022-05-09T08:57:10.091" v="403"/>
        <pc:sldMkLst>
          <pc:docMk/>
          <pc:sldMk cId="1549088176" sldId="308"/>
        </pc:sldMkLst>
      </pc:sldChg>
      <pc:sldChg chg="modSp add mod">
        <pc:chgData name="Martin Wagener" userId="d58f2ef7-8461-49cd-af53-afdb316d9127" providerId="ADAL" clId="{B94CFC50-1D33-4A5D-AF9B-A446AC851DBA}" dt="2022-05-09T09:26:30.978" v="1059" actId="313"/>
        <pc:sldMkLst>
          <pc:docMk/>
          <pc:sldMk cId="318606578" sldId="315"/>
        </pc:sldMkLst>
        <pc:spChg chg="mod">
          <ac:chgData name="Martin Wagener" userId="d58f2ef7-8461-49cd-af53-afdb316d9127" providerId="ADAL" clId="{B94CFC50-1D33-4A5D-AF9B-A446AC851DBA}" dt="2022-05-09T09:26:30.978" v="1059" actId="313"/>
          <ac:spMkLst>
            <pc:docMk/>
            <pc:sldMk cId="318606578" sldId="315"/>
            <ac:spMk id="2" creationId="{00000000-0000-0000-0000-000000000000}"/>
          </ac:spMkLst>
        </pc:spChg>
      </pc:sldChg>
      <pc:sldChg chg="add ord">
        <pc:chgData name="Martin Wagener" userId="d58f2ef7-8461-49cd-af53-afdb316d9127" providerId="ADAL" clId="{B94CFC50-1D33-4A5D-AF9B-A446AC851DBA}" dt="2022-05-09T08:56:49.893" v="402"/>
        <pc:sldMkLst>
          <pc:docMk/>
          <pc:sldMk cId="203773604" sldId="333"/>
        </pc:sldMkLst>
      </pc:sldChg>
      <pc:sldChg chg="add ord">
        <pc:chgData name="Martin Wagener" userId="d58f2ef7-8461-49cd-af53-afdb316d9127" providerId="ADAL" clId="{B94CFC50-1D33-4A5D-AF9B-A446AC851DBA}" dt="2022-05-09T09:27:25.381" v="1066"/>
        <pc:sldMkLst>
          <pc:docMk/>
          <pc:sldMk cId="183203534" sldId="342"/>
        </pc:sldMkLst>
      </pc:sldChg>
      <pc:sldChg chg="add">
        <pc:chgData name="Martin Wagener" userId="d58f2ef7-8461-49cd-af53-afdb316d9127" providerId="ADAL" clId="{B94CFC50-1D33-4A5D-AF9B-A446AC851DBA}" dt="2022-05-09T08:54:14.683" v="394"/>
        <pc:sldMkLst>
          <pc:docMk/>
          <pc:sldMk cId="37364703" sldId="356"/>
        </pc:sldMkLst>
      </pc:sldChg>
      <pc:sldChg chg="add">
        <pc:chgData name="Martin Wagener" userId="d58f2ef7-8461-49cd-af53-afdb316d9127" providerId="ADAL" clId="{B94CFC50-1D33-4A5D-AF9B-A446AC851DBA}" dt="2022-05-09T08:55:29.822" v="396"/>
        <pc:sldMkLst>
          <pc:docMk/>
          <pc:sldMk cId="3293034489" sldId="359"/>
        </pc:sldMkLst>
      </pc:sldChg>
      <pc:sldChg chg="add">
        <pc:chgData name="Martin Wagener" userId="d58f2ef7-8461-49cd-af53-afdb316d9127" providerId="ADAL" clId="{B94CFC50-1D33-4A5D-AF9B-A446AC851DBA}" dt="2022-05-09T08:55:29.822" v="396"/>
        <pc:sldMkLst>
          <pc:docMk/>
          <pc:sldMk cId="402352371" sldId="360"/>
        </pc:sldMkLst>
      </pc:sldChg>
      <pc:sldChg chg="modSp add mod">
        <pc:chgData name="Martin Wagener" userId="d58f2ef7-8461-49cd-af53-afdb316d9127" providerId="ADAL" clId="{B94CFC50-1D33-4A5D-AF9B-A446AC851DBA}" dt="2022-05-09T09:29:43.952" v="1075" actId="14100"/>
        <pc:sldMkLst>
          <pc:docMk/>
          <pc:sldMk cId="4173134930" sldId="369"/>
        </pc:sldMkLst>
        <pc:spChg chg="mod">
          <ac:chgData name="Martin Wagener" userId="d58f2ef7-8461-49cd-af53-afdb316d9127" providerId="ADAL" clId="{B94CFC50-1D33-4A5D-AF9B-A446AC851DBA}" dt="2022-05-09T09:29:43.952" v="1075" actId="14100"/>
          <ac:spMkLst>
            <pc:docMk/>
            <pc:sldMk cId="4173134930" sldId="369"/>
            <ac:spMk id="3" creationId="{00000000-0000-0000-0000-000000000000}"/>
          </ac:spMkLst>
        </pc:spChg>
      </pc:sldChg>
      <pc:sldChg chg="add">
        <pc:chgData name="Martin Wagener" userId="d58f2ef7-8461-49cd-af53-afdb316d9127" providerId="ADAL" clId="{B94CFC50-1D33-4A5D-AF9B-A446AC851DBA}" dt="2022-05-09T08:57:10.091" v="403"/>
        <pc:sldMkLst>
          <pc:docMk/>
          <pc:sldMk cId="351655317" sldId="372"/>
        </pc:sldMkLst>
      </pc:sldChg>
      <pc:sldChg chg="add ord">
        <pc:chgData name="Martin Wagener" userId="d58f2ef7-8461-49cd-af53-afdb316d9127" providerId="ADAL" clId="{B94CFC50-1D33-4A5D-AF9B-A446AC851DBA}" dt="2022-05-09T08:53:11.142" v="392"/>
        <pc:sldMkLst>
          <pc:docMk/>
          <pc:sldMk cId="4064581624" sldId="373"/>
        </pc:sldMkLst>
      </pc:sldChg>
      <pc:sldChg chg="add">
        <pc:chgData name="Martin Wagener" userId="d58f2ef7-8461-49cd-af53-afdb316d9127" providerId="ADAL" clId="{B94CFC50-1D33-4A5D-AF9B-A446AC851DBA}" dt="2022-05-09T08:53:58.812" v="393"/>
        <pc:sldMkLst>
          <pc:docMk/>
          <pc:sldMk cId="1826117746" sldId="378"/>
        </pc:sldMkLst>
      </pc:sldChg>
      <pc:sldChg chg="add">
        <pc:chgData name="Martin Wagener" userId="d58f2ef7-8461-49cd-af53-afdb316d9127" providerId="ADAL" clId="{B94CFC50-1D33-4A5D-AF9B-A446AC851DBA}" dt="2022-05-09T08:57:41.865" v="404"/>
        <pc:sldMkLst>
          <pc:docMk/>
          <pc:sldMk cId="4029510478" sldId="379"/>
        </pc:sldMkLst>
      </pc:sldChg>
      <pc:sldChg chg="add ord">
        <pc:chgData name="Martin Wagener" userId="d58f2ef7-8461-49cd-af53-afdb316d9127" providerId="ADAL" clId="{B94CFC50-1D33-4A5D-AF9B-A446AC851DBA}" dt="2022-05-09T09:27:40.094" v="1068"/>
        <pc:sldMkLst>
          <pc:docMk/>
          <pc:sldMk cId="62557345" sldId="380"/>
        </pc:sldMkLst>
      </pc:sldChg>
      <pc:sldChg chg="modSp add mod">
        <pc:chgData name="Martin Wagener" userId="d58f2ef7-8461-49cd-af53-afdb316d9127" providerId="ADAL" clId="{B94CFC50-1D33-4A5D-AF9B-A446AC851DBA}" dt="2022-05-09T08:58:46.599" v="407" actId="20577"/>
        <pc:sldMkLst>
          <pc:docMk/>
          <pc:sldMk cId="1572608914" sldId="381"/>
        </pc:sldMkLst>
        <pc:spChg chg="mod">
          <ac:chgData name="Martin Wagener" userId="d58f2ef7-8461-49cd-af53-afdb316d9127" providerId="ADAL" clId="{B94CFC50-1D33-4A5D-AF9B-A446AC851DBA}" dt="2022-05-09T08:58:46.599" v="407" actId="20577"/>
          <ac:spMkLst>
            <pc:docMk/>
            <pc:sldMk cId="1572608914" sldId="381"/>
            <ac:spMk id="3" creationId="{00000000-0000-0000-0000-000000000000}"/>
          </ac:spMkLst>
        </pc:spChg>
      </pc:sldChg>
      <pc:sldChg chg="modSp add mod">
        <pc:chgData name="Martin Wagener" userId="d58f2ef7-8461-49cd-af53-afdb316d9127" providerId="ADAL" clId="{B94CFC50-1D33-4A5D-AF9B-A446AC851DBA}" dt="2022-05-09T09:35:32.834" v="1518" actId="14100"/>
        <pc:sldMkLst>
          <pc:docMk/>
          <pc:sldMk cId="2725301563" sldId="394"/>
        </pc:sldMkLst>
        <pc:spChg chg="mod">
          <ac:chgData name="Martin Wagener" userId="d58f2ef7-8461-49cd-af53-afdb316d9127" providerId="ADAL" clId="{B94CFC50-1D33-4A5D-AF9B-A446AC851DBA}" dt="2022-05-09T09:30:27.009" v="1118" actId="20577"/>
          <ac:spMkLst>
            <pc:docMk/>
            <pc:sldMk cId="2725301563" sldId="394"/>
            <ac:spMk id="2" creationId="{00000000-0000-0000-0000-000000000000}"/>
          </ac:spMkLst>
        </pc:spChg>
        <pc:spChg chg="mod">
          <ac:chgData name="Martin Wagener" userId="d58f2ef7-8461-49cd-af53-afdb316d9127" providerId="ADAL" clId="{B94CFC50-1D33-4A5D-AF9B-A446AC851DBA}" dt="2022-05-09T09:35:32.834" v="1518" actId="14100"/>
          <ac:spMkLst>
            <pc:docMk/>
            <pc:sldMk cId="2725301563" sldId="394"/>
            <ac:spMk id="3" creationId="{00000000-0000-0000-0000-000000000000}"/>
          </ac:spMkLst>
        </pc:spChg>
      </pc:sldChg>
      <pc:sldChg chg="add">
        <pc:chgData name="Martin Wagener" userId="d58f2ef7-8461-49cd-af53-afdb316d9127" providerId="ADAL" clId="{B94CFC50-1D33-4A5D-AF9B-A446AC851DBA}" dt="2022-05-09T08:54:43.064" v="395"/>
        <pc:sldMkLst>
          <pc:docMk/>
          <pc:sldMk cId="1019179356" sldId="397"/>
        </pc:sldMkLst>
      </pc:sldChg>
      <pc:sldChg chg="modSp add del mod">
        <pc:chgData name="Martin Wagener" userId="d58f2ef7-8461-49cd-af53-afdb316d9127" providerId="ADAL" clId="{B94CFC50-1D33-4A5D-AF9B-A446AC851DBA}" dt="2022-05-09T09:36:09.458" v="1548" actId="47"/>
        <pc:sldMkLst>
          <pc:docMk/>
          <pc:sldMk cId="1146548334" sldId="424"/>
        </pc:sldMkLst>
        <pc:spChg chg="mod">
          <ac:chgData name="Martin Wagener" userId="d58f2ef7-8461-49cd-af53-afdb316d9127" providerId="ADAL" clId="{B94CFC50-1D33-4A5D-AF9B-A446AC851DBA}" dt="2022-05-09T09:35:52.442" v="1547" actId="20577"/>
          <ac:spMkLst>
            <pc:docMk/>
            <pc:sldMk cId="1146548334" sldId="424"/>
            <ac:spMk id="3" creationId="{00000000-0000-0000-0000-000000000000}"/>
          </ac:spMkLst>
        </pc:spChg>
      </pc:sldChg>
      <pc:sldChg chg="add del">
        <pc:chgData name="Martin Wagener" userId="d58f2ef7-8461-49cd-af53-afdb316d9127" providerId="ADAL" clId="{B94CFC50-1D33-4A5D-AF9B-A446AC851DBA}" dt="2022-05-09T09:26:47.436" v="1060" actId="47"/>
        <pc:sldMkLst>
          <pc:docMk/>
          <pc:sldMk cId="3070270735" sldId="426"/>
        </pc:sldMkLst>
      </pc:sldChg>
      <pc:sldChg chg="add del">
        <pc:chgData name="Martin Wagener" userId="d58f2ef7-8461-49cd-af53-afdb316d9127" providerId="ADAL" clId="{B94CFC50-1D33-4A5D-AF9B-A446AC851DBA}" dt="2022-05-09T09:26:54.170" v="1061" actId="47"/>
        <pc:sldMkLst>
          <pc:docMk/>
          <pc:sldMk cId="1059126173" sldId="427"/>
        </pc:sldMkLst>
      </pc:sldChg>
      <pc:sldChg chg="add del">
        <pc:chgData name="Martin Wagener" userId="d58f2ef7-8461-49cd-af53-afdb316d9127" providerId="ADAL" clId="{B94CFC50-1D33-4A5D-AF9B-A446AC851DBA}" dt="2022-05-09T09:27:00.805" v="1062" actId="47"/>
        <pc:sldMkLst>
          <pc:docMk/>
          <pc:sldMk cId="1334561248" sldId="428"/>
        </pc:sldMkLst>
      </pc:sldChg>
      <pc:sldChg chg="new del">
        <pc:chgData name="Martin Wagener" userId="d58f2ef7-8461-49cd-af53-afdb316d9127" providerId="ADAL" clId="{B94CFC50-1D33-4A5D-AF9B-A446AC851DBA}" dt="2022-05-09T09:27:01.680" v="1063" actId="47"/>
        <pc:sldMkLst>
          <pc:docMk/>
          <pc:sldMk cId="864384864" sldId="429"/>
        </pc:sldMkLst>
      </pc:sldChg>
      <pc:sldChg chg="new del">
        <pc:chgData name="Martin Wagener" userId="d58f2ef7-8461-49cd-af53-afdb316d9127" providerId="ADAL" clId="{B94CFC50-1D33-4A5D-AF9B-A446AC851DBA}" dt="2022-05-09T09:27:02" v="1064" actId="47"/>
        <pc:sldMkLst>
          <pc:docMk/>
          <pc:sldMk cId="1205301281" sldId="430"/>
        </pc:sldMkLst>
      </pc:sldChg>
      <pc:sldChg chg="new del">
        <pc:chgData name="Martin Wagener" userId="d58f2ef7-8461-49cd-af53-afdb316d9127" providerId="ADAL" clId="{B94CFC50-1D33-4A5D-AF9B-A446AC851DBA}" dt="2022-05-09T09:29:52.908" v="1076" actId="47"/>
        <pc:sldMkLst>
          <pc:docMk/>
          <pc:sldMk cId="1279999344" sldId="431"/>
        </pc:sldMkLst>
      </pc:sldChg>
      <pc:sldChg chg="modSp new mod">
        <pc:chgData name="Martin Wagener" userId="d58f2ef7-8461-49cd-af53-afdb316d9127" providerId="ADAL" clId="{B94CFC50-1D33-4A5D-AF9B-A446AC851DBA}" dt="2022-05-09T09:21:23.341" v="902" actId="27636"/>
        <pc:sldMkLst>
          <pc:docMk/>
          <pc:sldMk cId="1042852842" sldId="432"/>
        </pc:sldMkLst>
        <pc:spChg chg="mod">
          <ac:chgData name="Martin Wagener" userId="d58f2ef7-8461-49cd-af53-afdb316d9127" providerId="ADAL" clId="{B94CFC50-1D33-4A5D-AF9B-A446AC851DBA}" dt="2022-05-09T09:05:07.163" v="482" actId="27636"/>
          <ac:spMkLst>
            <pc:docMk/>
            <pc:sldMk cId="1042852842" sldId="432"/>
            <ac:spMk id="2" creationId="{FD8D002E-BD13-B220-3176-301D1B445CA2}"/>
          </ac:spMkLst>
        </pc:spChg>
        <pc:spChg chg="mod">
          <ac:chgData name="Martin Wagener" userId="d58f2ef7-8461-49cd-af53-afdb316d9127" providerId="ADAL" clId="{B94CFC50-1D33-4A5D-AF9B-A446AC851DBA}" dt="2022-05-09T09:21:23.341" v="902" actId="27636"/>
          <ac:spMkLst>
            <pc:docMk/>
            <pc:sldMk cId="1042852842" sldId="432"/>
            <ac:spMk id="3" creationId="{91733395-F455-A32C-3BDD-BF5F8B9C363A}"/>
          </ac:spMkLst>
        </pc:spChg>
      </pc:sldChg>
      <pc:sldChg chg="modSp new mod">
        <pc:chgData name="Martin Wagener" userId="d58f2ef7-8461-49cd-af53-afdb316d9127" providerId="ADAL" clId="{B94CFC50-1D33-4A5D-AF9B-A446AC851DBA}" dt="2022-05-09T09:23:52.738" v="927" actId="20577"/>
        <pc:sldMkLst>
          <pc:docMk/>
          <pc:sldMk cId="476117056" sldId="433"/>
        </pc:sldMkLst>
        <pc:spChg chg="mod">
          <ac:chgData name="Martin Wagener" userId="d58f2ef7-8461-49cd-af53-afdb316d9127" providerId="ADAL" clId="{B94CFC50-1D33-4A5D-AF9B-A446AC851DBA}" dt="2022-05-09T09:09:02.918" v="636" actId="27636"/>
          <ac:spMkLst>
            <pc:docMk/>
            <pc:sldMk cId="476117056" sldId="433"/>
            <ac:spMk id="2" creationId="{6864E5DF-8F78-F5A0-BB88-92813825AA0B}"/>
          </ac:spMkLst>
        </pc:spChg>
        <pc:spChg chg="mod">
          <ac:chgData name="Martin Wagener" userId="d58f2ef7-8461-49cd-af53-afdb316d9127" providerId="ADAL" clId="{B94CFC50-1D33-4A5D-AF9B-A446AC851DBA}" dt="2022-05-09T09:23:52.738" v="927" actId="20577"/>
          <ac:spMkLst>
            <pc:docMk/>
            <pc:sldMk cId="476117056" sldId="433"/>
            <ac:spMk id="3" creationId="{37C9ABAC-D21E-2214-28AB-7B6DE6473F03}"/>
          </ac:spMkLst>
        </pc:spChg>
      </pc:sldChg>
      <pc:sldChg chg="addSp delSp modSp new mod modClrScheme chgLayout">
        <pc:chgData name="Martin Wagener" userId="d58f2ef7-8461-49cd-af53-afdb316d9127" providerId="ADAL" clId="{B94CFC50-1D33-4A5D-AF9B-A446AC851DBA}" dt="2022-05-09T09:26:03.888" v="1002" actId="27636"/>
        <pc:sldMkLst>
          <pc:docMk/>
          <pc:sldMk cId="1716741662" sldId="434"/>
        </pc:sldMkLst>
        <pc:spChg chg="del mod ord">
          <ac:chgData name="Martin Wagener" userId="d58f2ef7-8461-49cd-af53-afdb316d9127" providerId="ADAL" clId="{B94CFC50-1D33-4A5D-AF9B-A446AC851DBA}" dt="2022-05-09T09:25:36.561" v="988" actId="700"/>
          <ac:spMkLst>
            <pc:docMk/>
            <pc:sldMk cId="1716741662" sldId="434"/>
            <ac:spMk id="2" creationId="{BB7D7420-AED6-61D5-F462-662EE00870CB}"/>
          </ac:spMkLst>
        </pc:spChg>
        <pc:spChg chg="del mod ord">
          <ac:chgData name="Martin Wagener" userId="d58f2ef7-8461-49cd-af53-afdb316d9127" providerId="ADAL" clId="{B94CFC50-1D33-4A5D-AF9B-A446AC851DBA}" dt="2022-05-09T09:25:36.561" v="988" actId="700"/>
          <ac:spMkLst>
            <pc:docMk/>
            <pc:sldMk cId="1716741662" sldId="434"/>
            <ac:spMk id="3" creationId="{66E4CD0B-9435-7116-027A-B13FE3653987}"/>
          </ac:spMkLst>
        </pc:spChg>
        <pc:spChg chg="add mod ord">
          <ac:chgData name="Martin Wagener" userId="d58f2ef7-8461-49cd-af53-afdb316d9127" providerId="ADAL" clId="{B94CFC50-1D33-4A5D-AF9B-A446AC851DBA}" dt="2022-05-09T09:26:03.888" v="1002" actId="27636"/>
          <ac:spMkLst>
            <pc:docMk/>
            <pc:sldMk cId="1716741662" sldId="434"/>
            <ac:spMk id="4" creationId="{E40F4DC4-6433-BF04-E7D9-2F2C0159535B}"/>
          </ac:spMkLst>
        </pc:spChg>
        <pc:spChg chg="add mod ord">
          <ac:chgData name="Martin Wagener" userId="d58f2ef7-8461-49cd-af53-afdb316d9127" providerId="ADAL" clId="{B94CFC50-1D33-4A5D-AF9B-A446AC851DBA}" dt="2022-05-09T09:25:36.561" v="988" actId="700"/>
          <ac:spMkLst>
            <pc:docMk/>
            <pc:sldMk cId="1716741662" sldId="434"/>
            <ac:spMk id="5" creationId="{7561E156-B06A-D06B-5488-ADCDBDC37AE2}"/>
          </ac:spMkLst>
        </pc:spChg>
      </pc:sldChg>
      <pc:sldChg chg="addSp delSp modSp new mod modClrScheme chgLayout">
        <pc:chgData name="Martin Wagener" userId="d58f2ef7-8461-49cd-af53-afdb316d9127" providerId="ADAL" clId="{B94CFC50-1D33-4A5D-AF9B-A446AC851DBA}" dt="2022-05-09T09:37:10.971" v="1579" actId="20577"/>
        <pc:sldMkLst>
          <pc:docMk/>
          <pc:sldMk cId="1601396167" sldId="435"/>
        </pc:sldMkLst>
        <pc:spChg chg="del mod ord">
          <ac:chgData name="Martin Wagener" userId="d58f2ef7-8461-49cd-af53-afdb316d9127" providerId="ADAL" clId="{B94CFC50-1D33-4A5D-AF9B-A446AC851DBA}" dt="2022-05-09T08:53:01.072" v="369" actId="700"/>
          <ac:spMkLst>
            <pc:docMk/>
            <pc:sldMk cId="1601396167" sldId="435"/>
            <ac:spMk id="2" creationId="{4D102C77-7427-5EAE-B936-BD6427D11444}"/>
          </ac:spMkLst>
        </pc:spChg>
        <pc:spChg chg="del mod ord">
          <ac:chgData name="Martin Wagener" userId="d58f2ef7-8461-49cd-af53-afdb316d9127" providerId="ADAL" clId="{B94CFC50-1D33-4A5D-AF9B-A446AC851DBA}" dt="2022-05-09T08:53:01.072" v="369" actId="700"/>
          <ac:spMkLst>
            <pc:docMk/>
            <pc:sldMk cId="1601396167" sldId="435"/>
            <ac:spMk id="3" creationId="{E77BDD0B-C1A3-23A9-A235-070F7D5368AC}"/>
          </ac:spMkLst>
        </pc:spChg>
        <pc:spChg chg="add mod ord">
          <ac:chgData name="Martin Wagener" userId="d58f2ef7-8461-49cd-af53-afdb316d9127" providerId="ADAL" clId="{B94CFC50-1D33-4A5D-AF9B-A446AC851DBA}" dt="2022-05-09T09:37:10.971" v="1579" actId="20577"/>
          <ac:spMkLst>
            <pc:docMk/>
            <pc:sldMk cId="1601396167" sldId="435"/>
            <ac:spMk id="4" creationId="{463AA631-B815-25C9-84A6-6A2FEC2A4984}"/>
          </ac:spMkLst>
        </pc:spChg>
        <pc:spChg chg="add mod ord">
          <ac:chgData name="Martin Wagener" userId="d58f2ef7-8461-49cd-af53-afdb316d9127" providerId="ADAL" clId="{B94CFC50-1D33-4A5D-AF9B-A446AC851DBA}" dt="2022-05-09T08:53:01.072" v="369" actId="700"/>
          <ac:spMkLst>
            <pc:docMk/>
            <pc:sldMk cId="1601396167" sldId="435"/>
            <ac:spMk id="5" creationId="{996F862A-C165-85BF-6F3E-2F3D239D94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68507-0355-C943-AEE7-4963FDE6A3B8}" type="datetimeFigureOut">
              <a:rPr lang="fr-FR" smtClean="0"/>
              <a:t>13/05/2022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C70BD-3AE8-424D-AC6E-08592650B889}" type="slidenum">
              <a:rPr lang="fr-FR" smtClean="0"/>
              <a:t>‹N°›</a:t>
            </a:fld>
            <a:endParaRPr lang="fr-FR"/>
          </a:p>
        </p:txBody>
      </p:sp>
    </p:spTree>
    <p:extLst>
      <p:ext uri="{BB962C8B-B14F-4D97-AF65-F5344CB8AC3E}">
        <p14:creationId xmlns:p14="http://schemas.microsoft.com/office/powerpoint/2010/main" val="3829457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57C70BD-3AE8-424D-AC6E-08592650B889}" type="slidenum">
              <a:rPr lang="fr-FR" smtClean="0"/>
              <a:t>9</a:t>
            </a:fld>
            <a:endParaRPr lang="fr-FR"/>
          </a:p>
        </p:txBody>
      </p:sp>
    </p:spTree>
    <p:extLst>
      <p:ext uri="{BB962C8B-B14F-4D97-AF65-F5344CB8AC3E}">
        <p14:creationId xmlns:p14="http://schemas.microsoft.com/office/powerpoint/2010/main" val="342866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57C70BD-3AE8-424D-AC6E-08592650B889}" type="slidenum">
              <a:rPr lang="fr-FR" smtClean="0"/>
              <a:t>34</a:t>
            </a:fld>
            <a:endParaRPr lang="fr-FR"/>
          </a:p>
        </p:txBody>
      </p:sp>
    </p:spTree>
    <p:extLst>
      <p:ext uri="{BB962C8B-B14F-4D97-AF65-F5344CB8AC3E}">
        <p14:creationId xmlns:p14="http://schemas.microsoft.com/office/powerpoint/2010/main" val="3789973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57C70BD-3AE8-424D-AC6E-08592650B889}" type="slidenum">
              <a:rPr lang="fr-FR" smtClean="0"/>
              <a:t>35</a:t>
            </a:fld>
            <a:endParaRPr lang="fr-FR"/>
          </a:p>
        </p:txBody>
      </p:sp>
    </p:spTree>
    <p:extLst>
      <p:ext uri="{BB962C8B-B14F-4D97-AF65-F5344CB8AC3E}">
        <p14:creationId xmlns:p14="http://schemas.microsoft.com/office/powerpoint/2010/main" val="198051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E6D49F9-16C7-4A10-8B24-2FA3355215DF}" type="datetimeFigureOut">
              <a:rPr lang="fr-BE" smtClean="0"/>
              <a:t>13/05/22</a:t>
            </a:fld>
            <a:endParaRPr lang="fr-BE"/>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fr-BE"/>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752F8663-530D-4CB0-8425-6E2A7771369D}" type="slidenum">
              <a:rPr lang="fr-BE" smtClean="0"/>
              <a:t>‹N°›</a:t>
            </a:fld>
            <a:endParaRPr lang="fr-BE"/>
          </a:p>
        </p:txBody>
      </p:sp>
    </p:spTree>
    <p:extLst>
      <p:ext uri="{BB962C8B-B14F-4D97-AF65-F5344CB8AC3E}">
        <p14:creationId xmlns:p14="http://schemas.microsoft.com/office/powerpoint/2010/main" val="112383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6D49F9-16C7-4A10-8B24-2FA3355215DF}" type="datetimeFigureOut">
              <a:rPr lang="fr-BE" smtClean="0"/>
              <a:t>13/05/22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52F8663-530D-4CB0-8425-6E2A7771369D}" type="slidenum">
              <a:rPr lang="fr-BE" smtClean="0"/>
              <a:t>‹N°›</a:t>
            </a:fld>
            <a:endParaRPr lang="fr-BE"/>
          </a:p>
        </p:txBody>
      </p:sp>
    </p:spTree>
    <p:extLst>
      <p:ext uri="{BB962C8B-B14F-4D97-AF65-F5344CB8AC3E}">
        <p14:creationId xmlns:p14="http://schemas.microsoft.com/office/powerpoint/2010/main" val="286610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E6D49F9-16C7-4A10-8B24-2FA3355215DF}" type="datetimeFigureOut">
              <a:rPr lang="fr-BE" smtClean="0"/>
              <a:t>13/05/22</a:t>
            </a:fld>
            <a:endParaRPr lang="fr-BE"/>
          </a:p>
        </p:txBody>
      </p:sp>
      <p:sp>
        <p:nvSpPr>
          <p:cNvPr id="5" name="Footer Placeholder 4"/>
          <p:cNvSpPr>
            <a:spLocks noGrp="1"/>
          </p:cNvSpPr>
          <p:nvPr>
            <p:ph type="ftr" sz="quarter" idx="11"/>
          </p:nvPr>
        </p:nvSpPr>
        <p:spPr>
          <a:xfrm>
            <a:off x="774923" y="5951811"/>
            <a:ext cx="7896279" cy="365125"/>
          </a:xfrm>
        </p:spPr>
        <p:txBody>
          <a:bodyPr/>
          <a:lstStyle/>
          <a:p>
            <a:endParaRPr lang="fr-BE"/>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52F8663-530D-4CB0-8425-6E2A7771369D}" type="slidenum">
              <a:rPr lang="fr-BE" smtClean="0"/>
              <a:t>‹N°›</a:t>
            </a:fld>
            <a:endParaRPr lang="fr-BE"/>
          </a:p>
        </p:txBody>
      </p:sp>
    </p:spTree>
    <p:extLst>
      <p:ext uri="{BB962C8B-B14F-4D97-AF65-F5344CB8AC3E}">
        <p14:creationId xmlns:p14="http://schemas.microsoft.com/office/powerpoint/2010/main" val="54214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fr-FR"/>
              <a:t>Modifiez le style du titre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E6D49F9-16C7-4A10-8B24-2FA3355215DF}" type="datetimeFigureOut">
              <a:rPr lang="fr-BE" smtClean="0"/>
              <a:t>13/05/22</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10558300" y="5956137"/>
            <a:ext cx="1052508" cy="365125"/>
          </a:xfrm>
        </p:spPr>
        <p:txBody>
          <a:bodyPr/>
          <a:lstStyle/>
          <a:p>
            <a:fld id="{752F8663-530D-4CB0-8425-6E2A7771369D}" type="slidenum">
              <a:rPr lang="fr-BE" smtClean="0"/>
              <a:t>‹N°›</a:t>
            </a:fld>
            <a:endParaRPr lang="fr-BE"/>
          </a:p>
        </p:txBody>
      </p:sp>
    </p:spTree>
    <p:extLst>
      <p:ext uri="{BB962C8B-B14F-4D97-AF65-F5344CB8AC3E}">
        <p14:creationId xmlns:p14="http://schemas.microsoft.com/office/powerpoint/2010/main" val="243939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E6D49F9-16C7-4A10-8B24-2FA3355215DF}" type="datetimeFigureOut">
              <a:rPr lang="fr-BE" smtClean="0"/>
              <a:t>13/05/22</a:t>
            </a:fld>
            <a:endParaRPr lang="fr-BE"/>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fr-BE"/>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52F8663-530D-4CB0-8425-6E2A7771369D}" type="slidenum">
              <a:rPr lang="fr-BE" smtClean="0"/>
              <a:t>‹N°›</a:t>
            </a:fld>
            <a:endParaRPr lang="fr-BE"/>
          </a:p>
        </p:txBody>
      </p:sp>
    </p:spTree>
    <p:extLst>
      <p:ext uri="{BB962C8B-B14F-4D97-AF65-F5344CB8AC3E}">
        <p14:creationId xmlns:p14="http://schemas.microsoft.com/office/powerpoint/2010/main" val="44467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E6D49F9-16C7-4A10-8B24-2FA3355215DF}" type="datetimeFigureOut">
              <a:rPr lang="fr-BE" smtClean="0"/>
              <a:t>13/05/22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52F8663-530D-4CB0-8425-6E2A7771369D}" type="slidenum">
              <a:rPr lang="fr-BE" smtClean="0"/>
              <a:t>‹N°›</a:t>
            </a:fld>
            <a:endParaRPr lang="fr-BE"/>
          </a:p>
        </p:txBody>
      </p:sp>
    </p:spTree>
    <p:extLst>
      <p:ext uri="{BB962C8B-B14F-4D97-AF65-F5344CB8AC3E}">
        <p14:creationId xmlns:p14="http://schemas.microsoft.com/office/powerpoint/2010/main" val="21993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fr-FR"/>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E6D49F9-16C7-4A10-8B24-2FA3355215DF}" type="datetimeFigureOut">
              <a:rPr lang="fr-BE" smtClean="0"/>
              <a:t>13/05/22</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752F8663-530D-4CB0-8425-6E2A7771369D}" type="slidenum">
              <a:rPr lang="fr-BE" smtClean="0"/>
              <a:t>‹N°›</a:t>
            </a:fld>
            <a:endParaRPr lang="fr-BE"/>
          </a:p>
        </p:txBody>
      </p:sp>
    </p:spTree>
    <p:extLst>
      <p:ext uri="{BB962C8B-B14F-4D97-AF65-F5344CB8AC3E}">
        <p14:creationId xmlns:p14="http://schemas.microsoft.com/office/powerpoint/2010/main" val="194864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6D49F9-16C7-4A10-8B24-2FA3355215DF}" type="datetimeFigureOut">
              <a:rPr lang="fr-BE" smtClean="0"/>
              <a:t>13/05/22</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52F8663-530D-4CB0-8425-6E2A7771369D}" type="slidenum">
              <a:rPr lang="fr-BE" smtClean="0"/>
              <a:t>‹N°›</a:t>
            </a:fld>
            <a:endParaRPr lang="fr-BE"/>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fr-FR"/>
              <a:t>Modifiez le style du titre</a:t>
            </a:r>
            <a:endParaRPr lang="en-US" dirty="0"/>
          </a:p>
        </p:txBody>
      </p:sp>
    </p:spTree>
    <p:extLst>
      <p:ext uri="{BB962C8B-B14F-4D97-AF65-F5344CB8AC3E}">
        <p14:creationId xmlns:p14="http://schemas.microsoft.com/office/powerpoint/2010/main" val="128095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D49F9-16C7-4A10-8B24-2FA3355215DF}" type="datetimeFigureOut">
              <a:rPr lang="fr-BE" smtClean="0"/>
              <a:t>13/05/22</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752F8663-530D-4CB0-8425-6E2A7771369D}" type="slidenum">
              <a:rPr lang="fr-BE" smtClean="0"/>
              <a:t>‹N°›</a:t>
            </a:fld>
            <a:endParaRPr lang="fr-BE"/>
          </a:p>
        </p:txBody>
      </p:sp>
    </p:spTree>
    <p:extLst>
      <p:ext uri="{BB962C8B-B14F-4D97-AF65-F5344CB8AC3E}">
        <p14:creationId xmlns:p14="http://schemas.microsoft.com/office/powerpoint/2010/main" val="1664514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fr-FR"/>
              <a:t>Modifiez le style du titre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E6D49F9-16C7-4A10-8B24-2FA3355215DF}" type="datetimeFigureOut">
              <a:rPr lang="fr-BE" smtClean="0"/>
              <a:t>13/05/22</a:t>
            </a:fld>
            <a:endParaRPr lang="fr-BE"/>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fr-BE"/>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52F8663-530D-4CB0-8425-6E2A7771369D}" type="slidenum">
              <a:rPr lang="fr-BE" smtClean="0"/>
              <a:t>‹N°›</a:t>
            </a:fld>
            <a:endParaRPr lang="fr-BE"/>
          </a:p>
        </p:txBody>
      </p:sp>
    </p:spTree>
    <p:extLst>
      <p:ext uri="{BB962C8B-B14F-4D97-AF65-F5344CB8AC3E}">
        <p14:creationId xmlns:p14="http://schemas.microsoft.com/office/powerpoint/2010/main" val="175687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6D49F9-16C7-4A10-8B24-2FA3355215DF}" type="datetimeFigureOut">
              <a:rPr lang="fr-BE" smtClean="0"/>
              <a:t>13/05/22</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52F8663-530D-4CB0-8425-6E2A7771369D}" type="slidenum">
              <a:rPr lang="fr-BE" smtClean="0"/>
              <a:t>‹N°›</a:t>
            </a:fld>
            <a:endParaRPr lang="fr-BE"/>
          </a:p>
        </p:txBody>
      </p:sp>
    </p:spTree>
    <p:extLst>
      <p:ext uri="{BB962C8B-B14F-4D97-AF65-F5344CB8AC3E}">
        <p14:creationId xmlns:p14="http://schemas.microsoft.com/office/powerpoint/2010/main" val="3611525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6D49F9-16C7-4A10-8B24-2FA3355215DF}" type="datetimeFigureOut">
              <a:rPr lang="fr-BE" smtClean="0"/>
              <a:t>13/05/22</a:t>
            </a:fld>
            <a:endParaRPr lang="fr-BE"/>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fr-BE"/>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52F8663-530D-4CB0-8425-6E2A7771369D}" type="slidenum">
              <a:rPr lang="fr-BE" smtClean="0"/>
              <a:t>‹N°›</a:t>
            </a:fld>
            <a:endParaRPr lang="fr-BE"/>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115809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2F4D57-0A3A-464C-33F7-AB924EFCA59D}"/>
              </a:ext>
            </a:extLst>
          </p:cNvPr>
          <p:cNvSpPr>
            <a:spLocks noGrp="1"/>
          </p:cNvSpPr>
          <p:nvPr>
            <p:ph type="ctrTitle"/>
          </p:nvPr>
        </p:nvSpPr>
        <p:spPr/>
        <p:txBody>
          <a:bodyPr/>
          <a:lstStyle/>
          <a:p>
            <a:r>
              <a:rPr lang="fr-BE" dirty="0"/>
              <a:t>L’accessibilité et la diversité des familles</a:t>
            </a:r>
          </a:p>
        </p:txBody>
      </p:sp>
      <p:sp>
        <p:nvSpPr>
          <p:cNvPr id="3" name="Sous-titre 2">
            <a:extLst>
              <a:ext uri="{FF2B5EF4-FFF2-40B4-BE49-F238E27FC236}">
                <a16:creationId xmlns:a16="http://schemas.microsoft.com/office/drawing/2014/main" id="{498333DD-6D23-C710-F164-9B3F904E219F}"/>
              </a:ext>
            </a:extLst>
          </p:cNvPr>
          <p:cNvSpPr>
            <a:spLocks noGrp="1"/>
          </p:cNvSpPr>
          <p:nvPr>
            <p:ph type="subTitle" idx="1"/>
          </p:nvPr>
        </p:nvSpPr>
        <p:spPr/>
        <p:txBody>
          <a:bodyPr>
            <a:normAutofit/>
          </a:bodyPr>
          <a:lstStyle/>
          <a:p>
            <a:r>
              <a:rPr lang="fr-BE" sz="1800" dirty="0"/>
              <a:t>Prof.  Martin Wagener</a:t>
            </a:r>
          </a:p>
        </p:txBody>
      </p:sp>
      <p:sp>
        <p:nvSpPr>
          <p:cNvPr id="4" name="Rectangle 3">
            <a:extLst>
              <a:ext uri="{FF2B5EF4-FFF2-40B4-BE49-F238E27FC236}">
                <a16:creationId xmlns:a16="http://schemas.microsoft.com/office/drawing/2014/main" id="{70A171E0-8A49-BBF5-F522-F2742EF85431}"/>
              </a:ext>
            </a:extLst>
          </p:cNvPr>
          <p:cNvSpPr/>
          <p:nvPr/>
        </p:nvSpPr>
        <p:spPr>
          <a:xfrm>
            <a:off x="2229045" y="6472812"/>
            <a:ext cx="5379678" cy="369332"/>
          </a:xfrm>
          <a:prstGeom prst="rect">
            <a:avLst/>
          </a:prstGeom>
        </p:spPr>
        <p:txBody>
          <a:bodyPr wrap="none">
            <a:spAutoFit/>
          </a:bodyPr>
          <a:lstStyle/>
          <a:p>
            <a:r>
              <a:rPr lang="fr-BE" i="1" dirty="0">
                <a:solidFill>
                  <a:srgbClr val="002060"/>
                </a:solidFill>
              </a:rPr>
              <a:t>Centre Interdisciplinaire de Recherche Travail, État et Société</a:t>
            </a:r>
          </a:p>
        </p:txBody>
      </p:sp>
      <p:pic>
        <p:nvPicPr>
          <p:cNvPr id="5" name="Image 4" descr="Capture d’écran">
            <a:extLst>
              <a:ext uri="{FF2B5EF4-FFF2-40B4-BE49-F238E27FC236}">
                <a16:creationId xmlns:a16="http://schemas.microsoft.com/office/drawing/2014/main" id="{6B61F256-96C0-6BDB-9EFC-3E3C4AA60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2" y="6472812"/>
            <a:ext cx="2220293" cy="471710"/>
          </a:xfrm>
          <a:prstGeom prst="rect">
            <a:avLst/>
          </a:prstGeom>
        </p:spPr>
      </p:pic>
      <p:pic>
        <p:nvPicPr>
          <p:cNvPr id="6" name="Image 5">
            <a:extLst>
              <a:ext uri="{FF2B5EF4-FFF2-40B4-BE49-F238E27FC236}">
                <a16:creationId xmlns:a16="http://schemas.microsoft.com/office/drawing/2014/main" id="{E661763A-8F1B-2C87-360E-E81DCFDB6E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53" y="6021288"/>
            <a:ext cx="602807" cy="451524"/>
          </a:xfrm>
          <a:prstGeom prst="rect">
            <a:avLst/>
          </a:prstGeom>
        </p:spPr>
      </p:pic>
      <p:pic>
        <p:nvPicPr>
          <p:cNvPr id="7" name="Image 6" descr="Capture d’écran">
            <a:extLst>
              <a:ext uri="{FF2B5EF4-FFF2-40B4-BE49-F238E27FC236}">
                <a16:creationId xmlns:a16="http://schemas.microsoft.com/office/drawing/2014/main" id="{C54288C1-B72E-C62E-70AD-E4F0E0C7C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6021288"/>
            <a:ext cx="1617485" cy="451524"/>
          </a:xfrm>
          <a:prstGeom prst="rect">
            <a:avLst/>
          </a:prstGeom>
        </p:spPr>
      </p:pic>
      <p:sp>
        <p:nvSpPr>
          <p:cNvPr id="9" name="ZoneTexte 8">
            <a:extLst>
              <a:ext uri="{FF2B5EF4-FFF2-40B4-BE49-F238E27FC236}">
                <a16:creationId xmlns:a16="http://schemas.microsoft.com/office/drawing/2014/main" id="{8A3B6DBC-2EBD-72ED-24E1-83EE28AD7D28}"/>
              </a:ext>
            </a:extLst>
          </p:cNvPr>
          <p:cNvSpPr txBox="1"/>
          <p:nvPr/>
        </p:nvSpPr>
        <p:spPr>
          <a:xfrm>
            <a:off x="4454957" y="3630196"/>
            <a:ext cx="6928659" cy="1815882"/>
          </a:xfrm>
          <a:prstGeom prst="rect">
            <a:avLst/>
          </a:prstGeom>
          <a:noFill/>
        </p:spPr>
        <p:txBody>
          <a:bodyPr wrap="square">
            <a:spAutoFit/>
          </a:bodyPr>
          <a:lstStyle/>
          <a:p>
            <a:r>
              <a:rPr lang="fr-BE" sz="2800" dirty="0">
                <a:solidFill>
                  <a:schemeClr val="bg2"/>
                </a:solidFill>
              </a:rPr>
              <a:t>L’ACCESSIBILITÉ :</a:t>
            </a:r>
          </a:p>
          <a:p>
            <a:r>
              <a:rPr lang="fr-BE" sz="2800" dirty="0">
                <a:solidFill>
                  <a:schemeClr val="bg2"/>
                </a:solidFill>
              </a:rPr>
              <a:t>UNE DÉMARCHE PLURIELLE DE QUALITÉ</a:t>
            </a:r>
          </a:p>
          <a:p>
            <a:endParaRPr lang="fr-BE" sz="2800" dirty="0">
              <a:solidFill>
                <a:schemeClr val="bg2"/>
              </a:solidFill>
            </a:endParaRPr>
          </a:p>
          <a:p>
            <a:r>
              <a:rPr lang="fr-BE" sz="2800" dirty="0">
                <a:solidFill>
                  <a:schemeClr val="bg2"/>
                </a:solidFill>
              </a:rPr>
              <a:t>Journée d’étude de l’ONE</a:t>
            </a:r>
          </a:p>
        </p:txBody>
      </p:sp>
    </p:spTree>
    <p:extLst>
      <p:ext uri="{BB962C8B-B14F-4D97-AF65-F5344CB8AC3E}">
        <p14:creationId xmlns:p14="http://schemas.microsoft.com/office/powerpoint/2010/main" val="379605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Monoparentalité et perte du travail</a:t>
            </a:r>
          </a:p>
        </p:txBody>
      </p:sp>
      <p:sp>
        <p:nvSpPr>
          <p:cNvPr id="3" name="Espace réservé du contenu 2"/>
          <p:cNvSpPr>
            <a:spLocks noGrp="1"/>
          </p:cNvSpPr>
          <p:nvPr>
            <p:ph idx="1"/>
          </p:nvPr>
        </p:nvSpPr>
        <p:spPr>
          <a:xfrm>
            <a:off x="384048" y="1856232"/>
            <a:ext cx="11564698" cy="4685245"/>
          </a:xfrm>
        </p:spPr>
        <p:txBody>
          <a:bodyPr>
            <a:normAutofit/>
          </a:bodyPr>
          <a:lstStyle/>
          <a:p>
            <a:r>
              <a:rPr lang="fr-FR" sz="2400" dirty="0"/>
              <a:t>La majorité des parents ont connu l’emploi, mais c’est en règle générale l’avènement de la maternité, ou de la monoparentalité, qui ont fait en sorte que ce sont surtout les femmes qui ont diminué leurs heures de travail.</a:t>
            </a:r>
          </a:p>
          <a:p>
            <a:pPr lvl="1"/>
            <a:r>
              <a:rPr lang="fr-FR" sz="2000" dirty="0"/>
              <a:t>contrats précaires qui n’offraient pas de congé de maternité, </a:t>
            </a:r>
          </a:p>
          <a:p>
            <a:pPr lvl="1"/>
            <a:r>
              <a:rPr lang="fr-FR" sz="2000" dirty="0"/>
              <a:t>problèmes d’inadéquation d’horaires, </a:t>
            </a:r>
          </a:p>
          <a:p>
            <a:pPr lvl="1"/>
            <a:r>
              <a:rPr lang="fr-FR" sz="2000" dirty="0"/>
              <a:t>problèmes de mobilité et de temps, </a:t>
            </a:r>
          </a:p>
          <a:p>
            <a:pPr lvl="1"/>
            <a:r>
              <a:rPr lang="fr-FR" sz="2000" dirty="0"/>
              <a:t>problèmes de santé ou </a:t>
            </a:r>
          </a:p>
          <a:p>
            <a:pPr lvl="1"/>
            <a:r>
              <a:rPr lang="fr-FR" sz="2000" dirty="0"/>
              <a:t>plus généralement : des difficultés d’articulation travail-famille ;</a:t>
            </a:r>
          </a:p>
          <a:p>
            <a:r>
              <a:rPr lang="fr-FR" sz="2400" dirty="0"/>
              <a:t> le choix pour l’éducation de l’enfant se fait toujours dans un climat de fortes contraintes empêchant la conciliation.</a:t>
            </a:r>
            <a:endParaRPr lang="fr-BE" sz="2400" dirty="0"/>
          </a:p>
        </p:txBody>
      </p:sp>
    </p:spTree>
    <p:extLst>
      <p:ext uri="{BB962C8B-B14F-4D97-AF65-F5344CB8AC3E}">
        <p14:creationId xmlns:p14="http://schemas.microsoft.com/office/powerpoint/2010/main" val="25945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Trouver un travail?</a:t>
            </a:r>
          </a:p>
        </p:txBody>
      </p:sp>
      <p:sp>
        <p:nvSpPr>
          <p:cNvPr id="3" name="Espace réservé du contenu 2"/>
          <p:cNvSpPr>
            <a:spLocks noGrp="1"/>
          </p:cNvSpPr>
          <p:nvPr>
            <p:ph idx="1"/>
          </p:nvPr>
        </p:nvSpPr>
        <p:spPr>
          <a:xfrm>
            <a:off x="581192" y="1820008"/>
            <a:ext cx="11029615" cy="4932484"/>
          </a:xfrm>
        </p:spPr>
        <p:txBody>
          <a:bodyPr>
            <a:noAutofit/>
          </a:bodyPr>
          <a:lstStyle/>
          <a:p>
            <a:r>
              <a:rPr lang="fr-FR" sz="2400" dirty="0"/>
              <a:t>Recherche d’emploi ou la poursuite d’une formation au centre</a:t>
            </a:r>
          </a:p>
          <a:p>
            <a:pPr lvl="1"/>
            <a:r>
              <a:rPr lang="fr-FR" sz="2000" dirty="0"/>
              <a:t>Difficile à trouver</a:t>
            </a:r>
          </a:p>
          <a:p>
            <a:pPr lvl="1"/>
            <a:r>
              <a:rPr lang="fr-FR" sz="2000" dirty="0"/>
              <a:t>l’accessibilité du marché du travail en lien avec leurs chances de trouver un travail</a:t>
            </a:r>
          </a:p>
          <a:p>
            <a:pPr lvl="1"/>
            <a:r>
              <a:rPr lang="fr-FR" sz="2000" dirty="0"/>
              <a:t>un large doute quant à la possibilité réelle d’une possible réinsertion</a:t>
            </a:r>
          </a:p>
          <a:p>
            <a:pPr lvl="1"/>
            <a:r>
              <a:rPr lang="fr-FR" sz="2000" dirty="0"/>
              <a:t>sacrifice par rapport à l’éducation des enfants. </a:t>
            </a:r>
          </a:p>
          <a:p>
            <a:pPr lvl="1"/>
            <a:endParaRPr lang="fr-FR" sz="2000" dirty="0"/>
          </a:p>
          <a:p>
            <a:r>
              <a:rPr lang="fr-FR" sz="2400" dirty="0"/>
              <a:t>Ce n’est pas seulement une question économique ou financière (cf. « piège à l’emploi ») ; c’est aussi une volonté des femmes à occuper un rôle dans la société et de faire quelque chose de leur vie. </a:t>
            </a:r>
          </a:p>
          <a:p>
            <a:r>
              <a:rPr lang="fr-FR" sz="2400" dirty="0"/>
              <a:t>Le plus grand frein reste l’accueil des enfants</a:t>
            </a:r>
          </a:p>
        </p:txBody>
      </p:sp>
    </p:spTree>
    <p:extLst>
      <p:ext uri="{BB962C8B-B14F-4D97-AF65-F5344CB8AC3E}">
        <p14:creationId xmlns:p14="http://schemas.microsoft.com/office/powerpoint/2010/main" val="12498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politiques sociales se trouvent encore dans la logique de la société industrielle</a:t>
            </a:r>
          </a:p>
        </p:txBody>
      </p:sp>
      <p:sp>
        <p:nvSpPr>
          <p:cNvPr id="3" name="Espace réservé du contenu 2"/>
          <p:cNvSpPr>
            <a:spLocks noGrp="1"/>
          </p:cNvSpPr>
          <p:nvPr>
            <p:ph idx="1"/>
          </p:nvPr>
        </p:nvSpPr>
        <p:spPr/>
        <p:txBody>
          <a:bodyPr>
            <a:normAutofit fontScale="85000" lnSpcReduction="20000"/>
          </a:bodyPr>
          <a:lstStyle/>
          <a:p>
            <a:r>
              <a:rPr lang="fr-BE" sz="3200" dirty="0"/>
              <a:t>Incertitude par rapport aux supports organisés par l’État et offerts par le travail</a:t>
            </a:r>
            <a:endParaRPr lang="fr-FR" sz="3200" dirty="0"/>
          </a:p>
          <a:p>
            <a:pPr lvl="1"/>
            <a:r>
              <a:rPr lang="fr-FR" sz="3000" dirty="0"/>
              <a:t>Un discours qui place trop l’accent sur l’égalité des chances, risque d’enfermer les mères dans leur rôle maternel en empêchant un accès à l’emploi (</a:t>
            </a:r>
            <a:r>
              <a:rPr lang="fr-FR" sz="3000" dirty="0" err="1"/>
              <a:t>Neyrand</a:t>
            </a:r>
            <a:r>
              <a:rPr lang="fr-FR" sz="3000" dirty="0"/>
              <a:t> &amp; Rossi, 2007 :27) et à d’autres formes d’engagement</a:t>
            </a:r>
            <a:endParaRPr lang="fr-BE" sz="3200" dirty="0"/>
          </a:p>
          <a:p>
            <a:r>
              <a:rPr lang="fr-BE" sz="3200" dirty="0"/>
              <a:t>Protection sociale </a:t>
            </a:r>
          </a:p>
          <a:p>
            <a:pPr marL="324000" lvl="1" indent="0">
              <a:buNone/>
            </a:pPr>
            <a:r>
              <a:rPr lang="fr-BE" sz="2800" dirty="0"/>
              <a:t>= produit de la situation socio-professionnelle au courant de la vie </a:t>
            </a:r>
          </a:p>
          <a:p>
            <a:pPr marL="324000" lvl="1" indent="0">
              <a:buNone/>
            </a:pPr>
            <a:r>
              <a:rPr lang="fr-BE" sz="2800" dirty="0"/>
              <a:t>+ situation familiale</a:t>
            </a:r>
          </a:p>
          <a:p>
            <a:pPr marL="324000" lvl="1" indent="0">
              <a:buNone/>
            </a:pPr>
            <a:r>
              <a:rPr lang="fr-BE" sz="2800" dirty="0"/>
              <a:t>=&gt; des inégalités difficilement maîtrisables pour les individus</a:t>
            </a:r>
          </a:p>
        </p:txBody>
      </p:sp>
    </p:spTree>
    <p:extLst>
      <p:ext uri="{BB962C8B-B14F-4D97-AF65-F5344CB8AC3E}">
        <p14:creationId xmlns:p14="http://schemas.microsoft.com/office/powerpoint/2010/main" val="203773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La famille de la modernité avancée</a:t>
            </a:r>
          </a:p>
        </p:txBody>
      </p:sp>
      <p:sp>
        <p:nvSpPr>
          <p:cNvPr id="3" name="Espace réservé du contenu 2"/>
          <p:cNvSpPr>
            <a:spLocks noGrp="1"/>
          </p:cNvSpPr>
          <p:nvPr>
            <p:ph idx="1"/>
          </p:nvPr>
        </p:nvSpPr>
        <p:spPr>
          <a:xfrm>
            <a:off x="581192" y="2180496"/>
            <a:ext cx="11314800" cy="4528035"/>
          </a:xfrm>
        </p:spPr>
        <p:txBody>
          <a:bodyPr>
            <a:normAutofit/>
          </a:bodyPr>
          <a:lstStyle/>
          <a:p>
            <a:pPr>
              <a:lnSpc>
                <a:spcPct val="80000"/>
              </a:lnSpc>
            </a:pPr>
            <a:r>
              <a:rPr lang="de-DE" altLang="fr-FR" dirty="0" err="1"/>
              <a:t>Nouvelles</a:t>
            </a:r>
            <a:r>
              <a:rPr lang="de-DE" altLang="fr-FR" dirty="0"/>
              <a:t> </a:t>
            </a:r>
            <a:r>
              <a:rPr lang="de-DE" altLang="fr-FR" dirty="0" err="1"/>
              <a:t>formes</a:t>
            </a:r>
            <a:r>
              <a:rPr lang="de-DE" altLang="fr-FR" dirty="0"/>
              <a:t> </a:t>
            </a:r>
            <a:r>
              <a:rPr lang="de-DE" altLang="fr-FR" dirty="0" err="1"/>
              <a:t>d‘appartenance</a:t>
            </a:r>
            <a:endParaRPr lang="de-DE" altLang="fr-FR" dirty="0"/>
          </a:p>
          <a:p>
            <a:pPr lvl="1">
              <a:lnSpc>
                <a:spcPct val="80000"/>
              </a:lnSpc>
            </a:pPr>
            <a:r>
              <a:rPr lang="fr-FR" altLang="fr-FR" dirty="0"/>
              <a:t>réseaux de relations, d’autres modes de sociabilité</a:t>
            </a:r>
            <a:r>
              <a:rPr lang="de-DE" altLang="fr-FR" dirty="0"/>
              <a:t> </a:t>
            </a:r>
          </a:p>
          <a:p>
            <a:pPr lvl="1">
              <a:lnSpc>
                <a:spcPct val="80000"/>
              </a:lnSpc>
            </a:pPr>
            <a:r>
              <a:rPr lang="de-DE" altLang="fr-FR" dirty="0" err="1"/>
              <a:t>Réseaux</a:t>
            </a:r>
            <a:r>
              <a:rPr lang="de-DE" altLang="fr-FR" dirty="0"/>
              <a:t> de </a:t>
            </a:r>
            <a:r>
              <a:rPr lang="de-DE" altLang="fr-FR" dirty="0" err="1"/>
              <a:t>connaissance</a:t>
            </a:r>
            <a:r>
              <a:rPr lang="de-DE" altLang="fr-FR" dirty="0"/>
              <a:t> et de </a:t>
            </a:r>
            <a:r>
              <a:rPr lang="de-DE" altLang="fr-FR" dirty="0" err="1"/>
              <a:t>savoir</a:t>
            </a:r>
            <a:r>
              <a:rPr lang="de-DE" altLang="fr-FR" dirty="0"/>
              <a:t> (Internet) </a:t>
            </a:r>
          </a:p>
          <a:p>
            <a:pPr>
              <a:lnSpc>
                <a:spcPct val="80000"/>
              </a:lnSpc>
            </a:pPr>
            <a:r>
              <a:rPr lang="fr-FR" altLang="fr-FR" dirty="0"/>
              <a:t>croissance de l’activité féminine</a:t>
            </a:r>
          </a:p>
          <a:p>
            <a:pPr>
              <a:lnSpc>
                <a:spcPct val="80000"/>
              </a:lnSpc>
            </a:pPr>
            <a:r>
              <a:rPr lang="fr-FR" altLang="fr-FR" dirty="0"/>
              <a:t>montée du divorce</a:t>
            </a:r>
            <a:r>
              <a:rPr lang="fr-FR" altLang="fr-FR" sz="1400" dirty="0"/>
              <a:t> </a:t>
            </a:r>
          </a:p>
          <a:p>
            <a:r>
              <a:rPr lang="fr-BE" altLang="fr-FR" dirty="0"/>
              <a:t>au-delà de classe, famille nucléaire, profession, rôle des femmes, rôles des hommes -&gt; des individus</a:t>
            </a:r>
          </a:p>
          <a:p>
            <a:r>
              <a:rPr lang="fr-BE" altLang="fr-FR" dirty="0"/>
              <a:t>Grande diversification des formes familiales</a:t>
            </a:r>
          </a:p>
          <a:p>
            <a:pPr lvl="1"/>
            <a:r>
              <a:rPr lang="fr-BE" altLang="fr-FR" dirty="0"/>
              <a:t>Mono-, bi-, pluri-, grand-parentalité</a:t>
            </a:r>
          </a:p>
          <a:p>
            <a:pPr lvl="1"/>
            <a:r>
              <a:rPr lang="fr-BE" altLang="fr-FR" dirty="0"/>
              <a:t>Séparations et recompositions familiales – devoirs des parents et places des enfants</a:t>
            </a:r>
          </a:p>
          <a:p>
            <a:r>
              <a:rPr lang="fr-BE" altLang="fr-FR" dirty="0"/>
              <a:t>Parenté sociale</a:t>
            </a:r>
          </a:p>
          <a:p>
            <a:r>
              <a:rPr lang="fr-BE" altLang="fr-FR" dirty="0"/>
              <a:t>Figures de parent-citoyen</a:t>
            </a:r>
          </a:p>
          <a:p>
            <a:r>
              <a:rPr lang="fr-BE" altLang="fr-FR" b="1" i="1" dirty="0"/>
              <a:t>Gérer sa vie relationnelle =&gt; Fraude sociale vs individualisation des parcours</a:t>
            </a:r>
            <a:endParaRPr lang="fr-BE" b="1" i="1" dirty="0"/>
          </a:p>
          <a:p>
            <a:endParaRPr lang="fr-BE" dirty="0"/>
          </a:p>
        </p:txBody>
      </p:sp>
    </p:spTree>
    <p:extLst>
      <p:ext uri="{BB962C8B-B14F-4D97-AF65-F5344CB8AC3E}">
        <p14:creationId xmlns:p14="http://schemas.microsoft.com/office/powerpoint/2010/main" val="155127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Face aux injustices</a:t>
            </a:r>
          </a:p>
        </p:txBody>
      </p:sp>
      <p:sp>
        <p:nvSpPr>
          <p:cNvPr id="3" name="Espace réservé du contenu 2"/>
          <p:cNvSpPr>
            <a:spLocks noGrp="1"/>
          </p:cNvSpPr>
          <p:nvPr>
            <p:ph idx="1"/>
          </p:nvPr>
        </p:nvSpPr>
        <p:spPr>
          <a:xfrm>
            <a:off x="698740" y="2216989"/>
            <a:ext cx="10360324" cy="4502988"/>
          </a:xfrm>
        </p:spPr>
        <p:txBody>
          <a:bodyPr>
            <a:noAutofit/>
          </a:bodyPr>
          <a:lstStyle/>
          <a:p>
            <a:r>
              <a:rPr lang="fr-BE" sz="1600" dirty="0"/>
              <a:t>L’injustice </a:t>
            </a:r>
            <a:r>
              <a:rPr lang="fr-BE" sz="1400" dirty="0"/>
              <a:t>(Dubet)</a:t>
            </a:r>
          </a:p>
          <a:p>
            <a:pPr lvl="1"/>
            <a:r>
              <a:rPr lang="fr-BE" dirty="0"/>
              <a:t>être femme </a:t>
            </a:r>
          </a:p>
          <a:p>
            <a:pPr lvl="1"/>
            <a:r>
              <a:rPr lang="fr-BE" dirty="0"/>
              <a:t>Mère seule</a:t>
            </a:r>
          </a:p>
          <a:p>
            <a:pPr lvl="1"/>
            <a:r>
              <a:rPr lang="fr-BE" dirty="0"/>
              <a:t>Délaissée par son ex-compagnon</a:t>
            </a:r>
          </a:p>
          <a:p>
            <a:pPr lvl="1"/>
            <a:r>
              <a:rPr lang="fr-BE" dirty="0"/>
              <a:t>Pas (assez) soutenu par l’état – les institutions</a:t>
            </a:r>
          </a:p>
          <a:p>
            <a:pPr lvl="1"/>
            <a:r>
              <a:rPr lang="fr-BE" dirty="0"/>
              <a:t>Face à l’activation</a:t>
            </a:r>
          </a:p>
          <a:p>
            <a:pPr lvl="1"/>
            <a:r>
              <a:rPr lang="fr-BE" dirty="0"/>
              <a:t>Origine étrangère</a:t>
            </a:r>
          </a:p>
          <a:p>
            <a:pPr lvl="1"/>
            <a:r>
              <a:rPr lang="fr-BE" dirty="0"/>
              <a:t>Etc.</a:t>
            </a:r>
          </a:p>
          <a:p>
            <a:r>
              <a:rPr lang="fr-BE" sz="1600" dirty="0"/>
              <a:t>Une citoyenne protégée par des lois ET une femme qui est engagé avec ses proches pour construire un monde commun ((</a:t>
            </a:r>
            <a:r>
              <a:rPr lang="fr-BE" sz="1600" dirty="0" err="1"/>
              <a:t>Rosanvallon</a:t>
            </a:r>
            <a:r>
              <a:rPr lang="fr-BE" sz="1600" dirty="0"/>
              <a:t>, 2011 :381) </a:t>
            </a:r>
          </a:p>
          <a:p>
            <a:endParaRPr lang="fr-BE" sz="1600" dirty="0"/>
          </a:p>
          <a:p>
            <a:r>
              <a:rPr lang="fr-BE" sz="1600" dirty="0"/>
              <a:t>Entre reconnaissance et redistribution </a:t>
            </a:r>
            <a:r>
              <a:rPr lang="fr-BE" sz="1400" dirty="0"/>
              <a:t>(Frazer/</a:t>
            </a:r>
            <a:r>
              <a:rPr lang="fr-BE" sz="1400" dirty="0" err="1"/>
              <a:t>Honneth</a:t>
            </a:r>
            <a:r>
              <a:rPr lang="fr-BE" sz="1400" dirty="0"/>
              <a:t>)</a:t>
            </a:r>
          </a:p>
          <a:p>
            <a:endParaRPr lang="fr-BE" sz="1600" dirty="0"/>
          </a:p>
        </p:txBody>
      </p:sp>
    </p:spTree>
    <p:extLst>
      <p:ext uri="{BB962C8B-B14F-4D97-AF65-F5344CB8AC3E}">
        <p14:creationId xmlns:p14="http://schemas.microsoft.com/office/powerpoint/2010/main" val="351655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787" y="0"/>
            <a:ext cx="10930213" cy="6858000"/>
          </a:xfrm>
        </p:spPr>
      </p:pic>
      <p:sp>
        <p:nvSpPr>
          <p:cNvPr id="2" name="Titre 1"/>
          <p:cNvSpPr>
            <a:spLocks noGrp="1"/>
          </p:cNvSpPr>
          <p:nvPr>
            <p:ph type="title"/>
          </p:nvPr>
        </p:nvSpPr>
        <p:spPr>
          <a:xfrm>
            <a:off x="1261787" y="3429000"/>
            <a:ext cx="3696107" cy="2416030"/>
          </a:xfrm>
        </p:spPr>
        <p:txBody>
          <a:bodyPr>
            <a:noAutofit/>
          </a:bodyPr>
          <a:lstStyle/>
          <a:p>
            <a:r>
              <a:rPr lang="fr-BE" dirty="0">
                <a:solidFill>
                  <a:srgbClr val="FF0000"/>
                </a:solidFill>
              </a:rPr>
              <a:t>Individus/</a:t>
            </a:r>
            <a:br>
              <a:rPr lang="fr-BE" dirty="0">
                <a:solidFill>
                  <a:srgbClr val="FF0000"/>
                </a:solidFill>
              </a:rPr>
            </a:br>
            <a:r>
              <a:rPr lang="fr-BE" dirty="0">
                <a:solidFill>
                  <a:srgbClr val="FF0000"/>
                </a:solidFill>
              </a:rPr>
              <a:t>organisations Pris dans des relations complexes</a:t>
            </a:r>
          </a:p>
        </p:txBody>
      </p:sp>
      <p:sp>
        <p:nvSpPr>
          <p:cNvPr id="3" name="ZoneTexte 2"/>
          <p:cNvSpPr txBox="1"/>
          <p:nvPr/>
        </p:nvSpPr>
        <p:spPr>
          <a:xfrm>
            <a:off x="10709031" y="6154616"/>
            <a:ext cx="1415561" cy="369332"/>
          </a:xfrm>
          <a:prstGeom prst="rect">
            <a:avLst/>
          </a:prstGeom>
          <a:noFill/>
        </p:spPr>
        <p:txBody>
          <a:bodyPr wrap="square" rtlCol="0">
            <a:spAutoFit/>
          </a:bodyPr>
          <a:lstStyle/>
          <a:p>
            <a:r>
              <a:rPr lang="fr-BE" dirty="0" err="1">
                <a:solidFill>
                  <a:schemeClr val="accent2"/>
                </a:solidFill>
              </a:rPr>
              <a:t>Source:Flora</a:t>
            </a:r>
            <a:endParaRPr lang="fr-BE" dirty="0">
              <a:solidFill>
                <a:schemeClr val="accent2"/>
              </a:solidFill>
            </a:endParaRPr>
          </a:p>
        </p:txBody>
      </p:sp>
    </p:spTree>
    <p:extLst>
      <p:ext uri="{BB962C8B-B14F-4D97-AF65-F5344CB8AC3E}">
        <p14:creationId xmlns:p14="http://schemas.microsoft.com/office/powerpoint/2010/main" val="154908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AF0A75B-38CB-8375-E514-96A59CEE86EE}"/>
              </a:ext>
            </a:extLst>
          </p:cNvPr>
          <p:cNvSpPr>
            <a:spLocks noGrp="1"/>
          </p:cNvSpPr>
          <p:nvPr>
            <p:ph type="title"/>
          </p:nvPr>
        </p:nvSpPr>
        <p:spPr/>
        <p:txBody>
          <a:bodyPr/>
          <a:lstStyle/>
          <a:p>
            <a:r>
              <a:rPr lang="fr-BE" dirty="0"/>
              <a:t>Formes de Non-recours</a:t>
            </a:r>
          </a:p>
        </p:txBody>
      </p:sp>
      <p:sp>
        <p:nvSpPr>
          <p:cNvPr id="5" name="Espace réservé du texte 4">
            <a:extLst>
              <a:ext uri="{FF2B5EF4-FFF2-40B4-BE49-F238E27FC236}">
                <a16:creationId xmlns:a16="http://schemas.microsoft.com/office/drawing/2014/main" id="{FE849100-0E38-AC6A-0D40-1B2DBA94A081}"/>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266159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9053C-2A61-CAC7-F3EA-793BE6C5C585}"/>
              </a:ext>
            </a:extLst>
          </p:cNvPr>
          <p:cNvSpPr>
            <a:spLocks noGrp="1"/>
          </p:cNvSpPr>
          <p:nvPr>
            <p:ph type="title"/>
          </p:nvPr>
        </p:nvSpPr>
        <p:spPr/>
        <p:txBody>
          <a:bodyPr/>
          <a:lstStyle/>
          <a:p>
            <a:r>
              <a:rPr lang="fr-FR" sz="2800" b="1" dirty="0">
                <a:effectLst/>
                <a:latin typeface="Calibri" panose="020F0502020204030204" pitchFamily="34" charset="0"/>
                <a:ea typeface="Calibri" panose="020F0502020204030204" pitchFamily="34" charset="0"/>
                <a:cs typeface="Times New Roman" panose="02020603050405020304" pitchFamily="18" charset="0"/>
              </a:rPr>
              <a:t>LE NON-RECOURS PAR ‘NON-CONCERNEMENT’</a:t>
            </a:r>
            <a:endParaRPr lang="fr-BE" dirty="0"/>
          </a:p>
        </p:txBody>
      </p:sp>
      <p:sp>
        <p:nvSpPr>
          <p:cNvPr id="3" name="Espace réservé du contenu 2">
            <a:extLst>
              <a:ext uri="{FF2B5EF4-FFF2-40B4-BE49-F238E27FC236}">
                <a16:creationId xmlns:a16="http://schemas.microsoft.com/office/drawing/2014/main" id="{8BF13B0C-FDBE-3437-A34F-5440E70734F1}"/>
              </a:ext>
            </a:extLst>
          </p:cNvPr>
          <p:cNvSpPr>
            <a:spLocks noGrp="1"/>
          </p:cNvSpPr>
          <p:nvPr>
            <p:ph idx="1"/>
          </p:nvPr>
        </p:nvSpPr>
        <p:spPr>
          <a:xfrm>
            <a:off x="581192" y="2180496"/>
            <a:ext cx="11385521" cy="4571487"/>
          </a:xfrm>
        </p:spPr>
        <p:txBody>
          <a:bodyPr>
            <a:normAutofit lnSpcReduction="10000"/>
          </a:bodyPr>
          <a:lstStyle/>
          <a:p>
            <a:pPr marL="0" lvl="0" indent="0" algn="just">
              <a:lnSpc>
                <a:spcPct val="107000"/>
              </a:lnSpc>
              <a:spcAft>
                <a:spcPts val="800"/>
              </a:spcAft>
              <a:buNone/>
            </a:pPr>
            <a:r>
              <a:rPr lang="fr-FR" b="1" dirty="0">
                <a:latin typeface="Calibri" panose="020F0502020204030204" pitchFamily="34" charset="0"/>
                <a:ea typeface="Calibri" panose="020F0502020204030204" pitchFamily="34" charset="0"/>
                <a:cs typeface="Times New Roman" panose="02020603050405020304" pitchFamily="18" charset="0"/>
              </a:rPr>
              <a:t>O</a:t>
            </a:r>
            <a:r>
              <a:rPr lang="fr-FR" sz="1800" b="1" dirty="0">
                <a:effectLst/>
                <a:latin typeface="Calibri" panose="020F0502020204030204" pitchFamily="34" charset="0"/>
                <a:ea typeface="Calibri" panose="020F0502020204030204" pitchFamily="34" charset="0"/>
                <a:cs typeface="Times New Roman" panose="02020603050405020304" pitchFamily="18" charset="0"/>
              </a:rPr>
              <a:t>u le fait de ne pas se sentir concerné par les services proposés par les milieux d’accueil : entre la non-connaissance des services et le non-intérêt</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principaux déclencheurs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parents concernés n’ont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jamais fréquenté un milieu d’accueil </a:t>
            </a:r>
            <a:r>
              <a:rPr lang="fr-FR" sz="1800" dirty="0">
                <a:effectLst/>
                <a:latin typeface="Calibri" panose="020F0502020204030204" pitchFamily="34" charset="0"/>
                <a:ea typeface="Calibri" panose="020F0502020204030204" pitchFamily="34" charset="0"/>
                <a:cs typeface="Times New Roman" panose="02020603050405020304" pitchFamily="18" charset="0"/>
              </a:rPr>
              <a:t>lorsqu’eux-mêmes étaient enfants et n’ont donc pas l’idée de se tourner vers ceux-ci.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Beaucoup des parents concernés sont issus des immigrations (première génération) et n’ont pas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culture des milieux d’accueil »</a:t>
            </a:r>
            <a:r>
              <a:rPr lang="fr-FR" sz="1800" dirty="0">
                <a:effectLst/>
                <a:latin typeface="Calibri" panose="020F0502020204030204" pitchFamily="34" charset="0"/>
                <a:ea typeface="Calibri" panose="020F0502020204030204" pitchFamily="34" charset="0"/>
                <a:cs typeface="Times New Roman" panose="02020603050405020304" pitchFamily="18" charset="0"/>
              </a:rPr>
              <a:t>. La tendance étant de se tourner vers le réseau familial ou de privilégier l’accueil au domicile, au sein de la famille.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rapport à la santé </a:t>
            </a:r>
            <a:r>
              <a:rPr lang="fr-FR" sz="1800" dirty="0">
                <a:effectLst/>
                <a:latin typeface="Calibri" panose="020F0502020204030204" pitchFamily="34" charset="0"/>
                <a:ea typeface="Calibri" panose="020F0502020204030204" pitchFamily="34" charset="0"/>
                <a:cs typeface="Times New Roman" panose="02020603050405020304" pitchFamily="18" charset="0"/>
              </a:rPr>
              <a:t>conditionne aussi, dans une certaine mesure, ce type de non-recours par non-demande. Les déclencheurs principaux sont : L’état de santé de l’enfant (handicap, trouble du comportement) qui amène le parent à penser que le meilleur accueil se trouve au sein de la famille / Un traumatisme lié à un accouchement difficile ou parfois, à la crise sanitaire, qui engendre une peur de se séparer de l’enfant et qui ne permet pas d’envisager l’utilité d’un milieu d’accueil.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339267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51406-7CB8-5C60-01C2-979924541430}"/>
              </a:ext>
            </a:extLst>
          </p:cNvPr>
          <p:cNvSpPr>
            <a:spLocks noGrp="1"/>
          </p:cNvSpPr>
          <p:nvPr>
            <p:ph type="title"/>
          </p:nvPr>
        </p:nvSpPr>
        <p:spPr/>
        <p:txBody>
          <a:bodyPr/>
          <a:lstStyle/>
          <a:p>
            <a:r>
              <a:rPr lang="fr-FR" sz="2800" b="1" dirty="0">
                <a:effectLst/>
                <a:latin typeface="Calibri" panose="020F0502020204030204" pitchFamily="34" charset="0"/>
                <a:ea typeface="Calibri" panose="020F0502020204030204" pitchFamily="34" charset="0"/>
                <a:cs typeface="Times New Roman" panose="02020603050405020304" pitchFamily="18" charset="0"/>
              </a:rPr>
              <a:t>LE NON-RECOURS PAR ‘NON-ADHESION’ A L’OFFRE DE SERVICES</a:t>
            </a:r>
            <a:endParaRPr lang="fr-BE" dirty="0"/>
          </a:p>
        </p:txBody>
      </p:sp>
      <p:sp>
        <p:nvSpPr>
          <p:cNvPr id="3" name="Espace réservé du contenu 2">
            <a:extLst>
              <a:ext uri="{FF2B5EF4-FFF2-40B4-BE49-F238E27FC236}">
                <a16:creationId xmlns:a16="http://schemas.microsoft.com/office/drawing/2014/main" id="{CCBADEA9-78B0-2623-D2E7-575C39AB279F}"/>
              </a:ext>
            </a:extLst>
          </p:cNvPr>
          <p:cNvSpPr>
            <a:spLocks noGrp="1"/>
          </p:cNvSpPr>
          <p:nvPr>
            <p:ph idx="1"/>
          </p:nvPr>
        </p:nvSpPr>
        <p:spPr>
          <a:xfrm>
            <a:off x="581192" y="2180496"/>
            <a:ext cx="11299382" cy="4505226"/>
          </a:xfrm>
        </p:spPr>
        <p:txBody>
          <a:bodyPr>
            <a:normAutofit fontScale="92500"/>
          </a:bodyPr>
          <a:lstStyle/>
          <a:p>
            <a:pPr algn="just">
              <a:lnSpc>
                <a:spcPct val="107000"/>
              </a:lnSpc>
              <a:spcAft>
                <a:spcPts val="800"/>
              </a:spcAft>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principal facteur explicatif est une défiance vis-à-vis des services d’accueil, à mettre en lien avec d’autres déclencheurs préexistants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culture familiale </a:t>
            </a:r>
            <a:r>
              <a:rPr lang="fr-FR" sz="1800" dirty="0">
                <a:effectLst/>
                <a:latin typeface="Calibri" panose="020F0502020204030204" pitchFamily="34" charset="0"/>
                <a:ea typeface="Calibri" panose="020F0502020204030204" pitchFamily="34" charset="0"/>
                <a:cs typeface="Times New Roman" panose="02020603050405020304" pitchFamily="18" charset="0"/>
              </a:rPr>
              <a:t>qui assimile le fait de recourir à des services d’accueil comme une « négligence » parentale. Cette représentation est souvent celle des parents mais elle peut être relayée par d’autres membres de la famille (exemple : par les grands-parents). Ce déclencheur concerne aussi bien les familles issues des immigrations que les familles ‘belges’ depuis plusieurs générations.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Adhésion à des modes d’éducation alternatifs </a:t>
            </a:r>
            <a:r>
              <a:rPr lang="fr-FR" sz="1800" dirty="0">
                <a:effectLst/>
                <a:latin typeface="Calibri" panose="020F0502020204030204" pitchFamily="34" charset="0"/>
                <a:ea typeface="Calibri" panose="020F0502020204030204" pitchFamily="34" charset="0"/>
                <a:cs typeface="Times New Roman" panose="02020603050405020304" pitchFamily="18" charset="0"/>
              </a:rPr>
              <a:t>(pédagogie active, école à la maison, maternage proximal) qui ne seraient pas partagée par les services d’accueil de la petite enfance ou d’accueil du temps libre subventionnées par l’ONE.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Croyance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selon laquelle les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professionnel.le.s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l’accueil ne seraient pas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compétent.e.s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car elles/ils occuperaient leur emploi par défaut et ne seraient pas réellement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intéressé.e.s</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leur mission.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Croyance selon laquelle les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professionnel.le.s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de l’accueil ne disposeraient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pas des moyens suffisants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réaliser au mieux leur mission (pas assez formés, trop peu nombreux, trop jeunes pour certaines activités, ATL notamment)</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117384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D89CAB-CA81-60D8-91EA-7EE1EC1B7B52}"/>
              </a:ext>
            </a:extLst>
          </p:cNvPr>
          <p:cNvSpPr>
            <a:spLocks noGrp="1"/>
          </p:cNvSpPr>
          <p:nvPr>
            <p:ph type="title"/>
          </p:nvPr>
        </p:nvSpPr>
        <p:spPr/>
        <p:txBody>
          <a:bodyPr>
            <a:normAutofit/>
          </a:bodyPr>
          <a:lstStyle/>
          <a:p>
            <a:r>
              <a:rPr lang="fr-BE" dirty="0"/>
              <a:t>NON RECOURS PAR ‘DENIGREMENT DE SOI’ OU PAR DECOURAGEMENT</a:t>
            </a:r>
          </a:p>
        </p:txBody>
      </p:sp>
      <p:sp>
        <p:nvSpPr>
          <p:cNvPr id="3" name="Espace réservé du contenu 2">
            <a:extLst>
              <a:ext uri="{FF2B5EF4-FFF2-40B4-BE49-F238E27FC236}">
                <a16:creationId xmlns:a16="http://schemas.microsoft.com/office/drawing/2014/main" id="{AB3C8659-E2E4-933C-2BD1-97C39622A6A8}"/>
              </a:ext>
            </a:extLst>
          </p:cNvPr>
          <p:cNvSpPr>
            <a:spLocks noGrp="1"/>
          </p:cNvSpPr>
          <p:nvPr>
            <p:ph idx="1"/>
          </p:nvPr>
        </p:nvSpPr>
        <p:spPr>
          <a:xfrm>
            <a:off x="581192" y="2180496"/>
            <a:ext cx="11226495" cy="4319695"/>
          </a:xfrm>
        </p:spPr>
        <p:txBody>
          <a:bodyPr>
            <a:normAutofit fontScale="92500"/>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s’agit ici encore d’une forme de non demande qui surgit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lorsque l’offre impose des conditions de comportements qui deviennent rédhibitoires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familles concernées, en lien avec les services sociaux, se sentent obligées de démontrer leur autonomie et leur responsabilité ce qui entraine paradoxalement un repli sur soi. </a:t>
            </a:r>
            <a:r>
              <a:rPr lang="fr-FR" sz="1800" dirty="0">
                <a:effectLst/>
                <a:latin typeface="Calibri" panose="020F0502020204030204" pitchFamily="34" charset="0"/>
                <a:ea typeface="Calibri" panose="020F0502020204030204" pitchFamily="34" charset="0"/>
                <a:cs typeface="Times New Roman" panose="02020603050405020304" pitchFamily="18" charset="0"/>
              </a:rPr>
              <a:t>Les principaux déclencheurs observés dans le cadre de notre travail de terrain sont les suivants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famille n’effectue pas de demande dans la mesure où elle 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intégré le discours </a:t>
            </a:r>
            <a:r>
              <a:rPr lang="fr-FR" sz="1800" dirty="0">
                <a:effectLst/>
                <a:latin typeface="Calibri" panose="020F0502020204030204" pitchFamily="34" charset="0"/>
                <a:ea typeface="Calibri" panose="020F0502020204030204" pitchFamily="34" charset="0"/>
                <a:cs typeface="Times New Roman" panose="02020603050405020304" pitchFamily="18" charset="0"/>
              </a:rPr>
              <a:t>dominant selon lequel le nombre de places est limité,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ces places devant de fait être réservées à certains plutôt qu’à d’autres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La famille estime que ses besoins ne sont pas assez urgents pour rendre sa demande légitime et/ou anticipe un probable refus. Ce cas de figure concerne souvent des parents, et plus spécialement des mères, qui ne travaillent pas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La famille n’effectue pas de demande dans la mesure où elle juge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démarche trop complexe, trop coûteuse et/ou pouvant être mal perçue par l’intermédiaire social </a:t>
            </a:r>
            <a:r>
              <a:rPr lang="fr-FR" sz="1800" dirty="0">
                <a:effectLst/>
                <a:latin typeface="Calibri" panose="020F0502020204030204" pitchFamily="34" charset="0"/>
                <a:ea typeface="Calibri" panose="020F0502020204030204" pitchFamily="34" charset="0"/>
                <a:cs typeface="Times New Roman" panose="02020603050405020304" pitchFamily="18" charset="0"/>
              </a:rPr>
              <a:t>avec lequel elle est en contact (ex : une mère allocataire du CPAS, ayant eu un enfant avec un père ne vivant pas à domicile, qui n’ose pas évoquer son besoin d’un milieu d’accueil avec son assistante sociale de peur que celle-ci ne vienne fouiller dans sa vie personnelle et ne suspende son RIS)</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1531685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E9EFE-6F21-C41A-B5F1-46191E14FD26}"/>
              </a:ext>
            </a:extLst>
          </p:cNvPr>
          <p:cNvSpPr>
            <a:spLocks noGrp="1"/>
          </p:cNvSpPr>
          <p:nvPr>
            <p:ph type="title"/>
          </p:nvPr>
        </p:nvSpPr>
        <p:spPr/>
        <p:txBody>
          <a:bodyPr/>
          <a:lstStyle/>
          <a:p>
            <a:r>
              <a:rPr lang="fr-BE" dirty="0"/>
              <a:t>Plan</a:t>
            </a:r>
          </a:p>
        </p:txBody>
      </p:sp>
      <p:sp>
        <p:nvSpPr>
          <p:cNvPr id="3" name="Espace réservé du contenu 2">
            <a:extLst>
              <a:ext uri="{FF2B5EF4-FFF2-40B4-BE49-F238E27FC236}">
                <a16:creationId xmlns:a16="http://schemas.microsoft.com/office/drawing/2014/main" id="{D12B887E-2846-8465-C8DF-454F13E9BA2F}"/>
              </a:ext>
            </a:extLst>
          </p:cNvPr>
          <p:cNvSpPr>
            <a:spLocks noGrp="1"/>
          </p:cNvSpPr>
          <p:nvPr>
            <p:ph idx="1"/>
          </p:nvPr>
        </p:nvSpPr>
        <p:spPr/>
        <p:txBody>
          <a:bodyPr/>
          <a:lstStyle/>
          <a:p>
            <a:r>
              <a:rPr lang="fr-BE" sz="2800" dirty="0"/>
              <a:t>Introduction</a:t>
            </a:r>
          </a:p>
          <a:p>
            <a:r>
              <a:rPr lang="fr-BE" sz="2800" dirty="0"/>
              <a:t>Trajectoires familiales</a:t>
            </a:r>
          </a:p>
          <a:p>
            <a:r>
              <a:rPr lang="fr-BE" sz="2800" dirty="0"/>
              <a:t>Formes de Non-recours</a:t>
            </a:r>
          </a:p>
          <a:p>
            <a:r>
              <a:rPr lang="fr-BE" sz="2800" dirty="0"/>
              <a:t>Entre singularités familiales et modèles politiques</a:t>
            </a:r>
          </a:p>
          <a:p>
            <a:pPr lvl="1"/>
            <a:endParaRPr lang="fr-BE" dirty="0"/>
          </a:p>
        </p:txBody>
      </p:sp>
    </p:spTree>
    <p:extLst>
      <p:ext uri="{BB962C8B-B14F-4D97-AF65-F5344CB8AC3E}">
        <p14:creationId xmlns:p14="http://schemas.microsoft.com/office/powerpoint/2010/main" val="2336856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D002E-BD13-B220-3176-301D1B445CA2}"/>
              </a:ext>
            </a:extLst>
          </p:cNvPr>
          <p:cNvSpPr>
            <a:spLocks noGrp="1"/>
          </p:cNvSpPr>
          <p:nvPr>
            <p:ph type="title"/>
          </p:nvPr>
        </p:nvSpPr>
        <p:spPr/>
        <p:txBody>
          <a:bodyPr>
            <a:normAutofit/>
          </a:bodyPr>
          <a:lstStyle/>
          <a:p>
            <a:r>
              <a:rPr lang="fr-FR" sz="2800" b="1" dirty="0">
                <a:effectLst/>
                <a:latin typeface="Calibri" panose="020F0502020204030204" pitchFamily="34" charset="0"/>
                <a:ea typeface="Calibri" panose="020F0502020204030204" pitchFamily="34" charset="0"/>
                <a:cs typeface="Times New Roman" panose="02020603050405020304" pitchFamily="18" charset="0"/>
              </a:rPr>
              <a:t>LORSQUE LES MILIEUX D’ACCUEIL SONT CONNUS, EXPERIMENTÉS ET ENTRAINENT D’AUTRES FORMES DE NON-RECOURS </a:t>
            </a:r>
            <a:endParaRPr lang="fr-BE" dirty="0"/>
          </a:p>
        </p:txBody>
      </p:sp>
      <p:sp>
        <p:nvSpPr>
          <p:cNvPr id="3" name="Espace réservé du contenu 2">
            <a:extLst>
              <a:ext uri="{FF2B5EF4-FFF2-40B4-BE49-F238E27FC236}">
                <a16:creationId xmlns:a16="http://schemas.microsoft.com/office/drawing/2014/main" id="{91733395-F455-A32C-3BDD-BF5F8B9C363A}"/>
              </a:ext>
            </a:extLst>
          </p:cNvPr>
          <p:cNvSpPr>
            <a:spLocks noGrp="1"/>
          </p:cNvSpPr>
          <p:nvPr>
            <p:ph idx="1"/>
          </p:nvPr>
        </p:nvSpPr>
        <p:spPr>
          <a:xfrm>
            <a:off x="581192" y="2180496"/>
            <a:ext cx="11365643" cy="4631121"/>
          </a:xfrm>
        </p:spPr>
        <p:txBody>
          <a:bodyPr>
            <a:normAutofit fontScale="77500" lnSpcReduction="20000"/>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familles concernées ne sont que très rarement en non-recours complet et permanent</a:t>
            </a:r>
          </a:p>
          <a:p>
            <a:pPr algn="just">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Déclencheurs : </a:t>
            </a:r>
            <a:r>
              <a:rPr lang="fr-FR" sz="1800" dirty="0">
                <a:effectLst/>
                <a:latin typeface="Calibri" panose="020F0502020204030204" pitchFamily="34" charset="0"/>
                <a:ea typeface="Calibri" panose="020F0502020204030204" pitchFamily="34" charset="0"/>
                <a:cs typeface="Times New Roman" panose="02020603050405020304" pitchFamily="18" charset="0"/>
              </a:rPr>
              <a:t>modalités de déploiement des services, qu’elles soient organisationnelles, éducatives ou liées à la communication entre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professionnel.le.s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parent(s).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Modalités d’organisation des services qui ne sont pas compatibles avec les réalités quotidiennes de la famille. </a:t>
            </a:r>
            <a:r>
              <a:rPr lang="fr-FR" sz="1800" dirty="0">
                <a:effectLst/>
                <a:latin typeface="Calibri" panose="020F0502020204030204" pitchFamily="34" charset="0"/>
                <a:ea typeface="Calibri" panose="020F0502020204030204" pitchFamily="34" charset="0"/>
                <a:cs typeface="Times New Roman" panose="02020603050405020304" pitchFamily="18" charset="0"/>
              </a:rPr>
              <a:t>Ont notamment été mentionnées des difficultés liées aux horaires et à leur manque de flexibilité et les exigences trop lourdes en termes de mobilité (notamment au sein des petites communes mais pas uniquement : certains problèmes de santé, des parents ou des enfants, limitent également les possibilités de déplacement). D’autres déclencheurs plus conjoncturels liés à la crise sanitaire ont été évoqués, comme les mesures applicables aux enfants (masque ou CST) que les parents désapprouvent et qui déstabilisent l’organisation familiale.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Sensation d’être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jugé.e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par les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professionnel.le.s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de l’accueil de l’enfance, ce constat a été effectué chez des parents d’enfants souffrant de troubles du comportement (diagnostiqués ou non) ; par des parents ne souhaitant pas scolariser leurs enfants ; par des parents issus des immigrations (certains allant jusqu’à parler de « racisme » ou de familles qui seraient privilégiées aux dépens d’autres). L’objet du jugement varie singulièrement selon les profils concernés mais le ressenti global est le même.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Mauvaise communication avec les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professionne.le.s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de l’accueil </a:t>
            </a:r>
            <a:r>
              <a:rPr lang="fr-FR" sz="1800" dirty="0">
                <a:effectLst/>
                <a:latin typeface="Calibri" panose="020F0502020204030204" pitchFamily="34" charset="0"/>
                <a:ea typeface="Calibri" panose="020F0502020204030204" pitchFamily="34" charset="0"/>
                <a:cs typeface="Times New Roman" panose="02020603050405020304" pitchFamily="18" charset="0"/>
              </a:rPr>
              <a:t>(à mettre souvent en lien avec les conditions de travail de celles-ci / ceux-ci : 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turn</a:t>
            </a:r>
            <a:r>
              <a:rPr lang="fr-FR" sz="1800" dirty="0">
                <a:effectLst/>
                <a:latin typeface="Calibri" panose="020F0502020204030204" pitchFamily="34" charset="0"/>
                <a:ea typeface="Calibri" panose="020F0502020204030204" pitchFamily="34" charset="0"/>
                <a:cs typeface="Times New Roman" panose="02020603050405020304" pitchFamily="18" charset="0"/>
              </a:rPr>
              <a:t> over notamment est pointé du doigt par beaucoup de parents, le fait de ne pas avoir une interlocutrice de référence, à qui faire confiance. Certaines familles soulignent aussi le manque de transparence sur ce qui se passe à la crèche ou encore la non-prise en compte de leur besoins – au niveau des habitudes de l’enfant notamment – au sein du milieu d’accueil.</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alibri" panose="020F0502020204030204" pitchFamily="34" charset="0"/>
              <a:buChar char="-"/>
            </a:pPr>
            <a:r>
              <a:rPr lang="fr-FR" sz="1800" b="1" dirty="0">
                <a:effectLst/>
                <a:latin typeface="Calibri" panose="020F0502020204030204" pitchFamily="34" charset="0"/>
                <a:ea typeface="Calibri" panose="020F0502020204030204" pitchFamily="34" charset="0"/>
                <a:cs typeface="Times New Roman" panose="02020603050405020304" pitchFamily="18" charset="0"/>
              </a:rPr>
              <a:t>Ressenti selon lequel le milieu d’accueil serait susceptible de transmettre de mauvaises références à l’enfant </a:t>
            </a:r>
            <a:r>
              <a:rPr lang="fr-FR" sz="1800" dirty="0">
                <a:effectLst/>
                <a:latin typeface="Calibri" panose="020F0502020204030204" pitchFamily="34" charset="0"/>
                <a:ea typeface="Calibri" panose="020F0502020204030204" pitchFamily="34" charset="0"/>
                <a:cs typeface="Times New Roman" panose="02020603050405020304" pitchFamily="18" charset="0"/>
              </a:rPr>
              <a:t>(des « gros mots », des attitudes jugées peu convenables). Dans notre enquête de terrain, ce déclencheur au non recours concerne quasi exclusivement les activités de l’accueil du temps libre (3-12 ans). Il fait écho au point précédent dans le sens où les parents concernés semblent penser qu’il n’y a pas de continuité entre les pratiques éducatives familiale et les celles des milieux d’accueil.</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104285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64E5DF-8F78-F5A0-BB88-92813825AA0B}"/>
              </a:ext>
            </a:extLst>
          </p:cNvPr>
          <p:cNvSpPr>
            <a:spLocks noGrp="1"/>
          </p:cNvSpPr>
          <p:nvPr>
            <p:ph type="title"/>
          </p:nvPr>
        </p:nvSpPr>
        <p:spPr/>
        <p:txBody>
          <a:bodyPr>
            <a:normAutofit/>
          </a:bodyPr>
          <a:lstStyle/>
          <a:p>
            <a:r>
              <a:rPr lang="fr-FR" sz="2800" b="1" dirty="0">
                <a:effectLst/>
                <a:latin typeface="Calibri" panose="020F0502020204030204" pitchFamily="34" charset="0"/>
                <a:ea typeface="Calibri" panose="020F0502020204030204" pitchFamily="34" charset="0"/>
                <a:cs typeface="Times New Roman" panose="02020603050405020304" pitchFamily="18" charset="0"/>
              </a:rPr>
              <a:t>LES ACTIONS QUE LES FAMILLES METTENT EN PLACE POUR PALLIER LE NON-RECOURS AUX MILIEUX D’ACCUEIL DE L’ENFANCE</a:t>
            </a:r>
            <a:endParaRPr lang="fr-BE" dirty="0"/>
          </a:p>
        </p:txBody>
      </p:sp>
      <p:sp>
        <p:nvSpPr>
          <p:cNvPr id="3" name="Espace réservé du contenu 2">
            <a:extLst>
              <a:ext uri="{FF2B5EF4-FFF2-40B4-BE49-F238E27FC236}">
                <a16:creationId xmlns:a16="http://schemas.microsoft.com/office/drawing/2014/main" id="{37C9ABAC-D21E-2214-28AB-7B6DE6473F03}"/>
              </a:ext>
            </a:extLst>
          </p:cNvPr>
          <p:cNvSpPr>
            <a:spLocks noGrp="1"/>
          </p:cNvSpPr>
          <p:nvPr>
            <p:ph idx="1"/>
          </p:nvPr>
        </p:nvSpPr>
        <p:spPr/>
        <p:txBody>
          <a:bodyPr/>
          <a:lstStyle/>
          <a:p>
            <a:r>
              <a:rPr lang="fr-BE" dirty="0"/>
              <a:t>Recourir à la famille, des </a:t>
            </a:r>
            <a:r>
              <a:rPr lang="fr-BE" dirty="0" err="1"/>
              <a:t>ami.e.s</a:t>
            </a:r>
            <a:endParaRPr lang="fr-BE" dirty="0"/>
          </a:p>
          <a:p>
            <a:r>
              <a:rPr lang="fr-BE" dirty="0"/>
              <a:t>Formes non reconnues ou non-agréés de garde (solidaires et/ou marchandes…)</a:t>
            </a:r>
          </a:p>
          <a:p>
            <a:r>
              <a:rPr lang="fr-BE" dirty="0"/>
              <a:t>Adaptation des horaires de travail et/ou de la charge de travail</a:t>
            </a:r>
          </a:p>
          <a:p>
            <a:r>
              <a:rPr lang="fr-BE" dirty="0"/>
              <a:t>Autres formes de co-éducation</a:t>
            </a:r>
          </a:p>
          <a:p>
            <a:r>
              <a:rPr lang="fr-BE" dirty="0"/>
              <a:t>Questionnements en lien avec le nombre et l’âge des enfants</a:t>
            </a:r>
          </a:p>
        </p:txBody>
      </p:sp>
    </p:spTree>
    <p:extLst>
      <p:ext uri="{BB962C8B-B14F-4D97-AF65-F5344CB8AC3E}">
        <p14:creationId xmlns:p14="http://schemas.microsoft.com/office/powerpoint/2010/main" val="47611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40F4DC4-6433-BF04-E7D9-2F2C0159535B}"/>
              </a:ext>
            </a:extLst>
          </p:cNvPr>
          <p:cNvSpPr>
            <a:spLocks noGrp="1"/>
          </p:cNvSpPr>
          <p:nvPr>
            <p:ph type="title"/>
          </p:nvPr>
        </p:nvSpPr>
        <p:spPr/>
        <p:txBody>
          <a:bodyPr>
            <a:normAutofit/>
          </a:bodyPr>
          <a:lstStyle/>
          <a:p>
            <a:r>
              <a:rPr lang="fr-BE" sz="3600" dirty="0"/>
              <a:t>Entre singularités familiales et modèles politiques</a:t>
            </a:r>
            <a:endParaRPr lang="fr-BE" dirty="0"/>
          </a:p>
        </p:txBody>
      </p:sp>
      <p:sp>
        <p:nvSpPr>
          <p:cNvPr id="5" name="Espace réservé du texte 4">
            <a:extLst>
              <a:ext uri="{FF2B5EF4-FFF2-40B4-BE49-F238E27FC236}">
                <a16:creationId xmlns:a16="http://schemas.microsoft.com/office/drawing/2014/main" id="{7561E156-B06A-D06B-5488-ADCDBDC37AE2}"/>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1716741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Politiques Publiques en matière de monoparentalité?</a:t>
            </a:r>
            <a:endParaRPr lang="fr-FR" dirty="0"/>
          </a:p>
        </p:txBody>
      </p:sp>
      <p:sp>
        <p:nvSpPr>
          <p:cNvPr id="3" name="Espace réservé du contenu 2"/>
          <p:cNvSpPr>
            <a:spLocks noGrp="1"/>
          </p:cNvSpPr>
          <p:nvPr>
            <p:ph idx="1"/>
          </p:nvPr>
        </p:nvSpPr>
        <p:spPr/>
        <p:txBody>
          <a:bodyPr>
            <a:normAutofit lnSpcReduction="10000"/>
          </a:bodyPr>
          <a:lstStyle/>
          <a:p>
            <a:r>
              <a:rPr lang="fr-BE" sz="3200" dirty="0"/>
              <a:t>Officiellement, la Belgique n'a pas de politique ciblée sur les familles monoparentales, mais plusieurs politiques sectorielles les ciblent quand même</a:t>
            </a:r>
          </a:p>
          <a:p>
            <a:pPr>
              <a:buFont typeface="Symbol" panose="05050102010706020507" pitchFamily="18" charset="2"/>
              <a:buChar char="Þ"/>
            </a:pPr>
            <a:r>
              <a:rPr lang="fr-BE" sz="3200" dirty="0"/>
              <a:t>Activation qui ne peut pas offrir un soutien suffisant, mais qui augmente le risque/tension d'exclusion (temporaire)</a:t>
            </a:r>
          </a:p>
          <a:p>
            <a:pPr>
              <a:buFont typeface="Symbol" panose="05050102010706020507" pitchFamily="18" charset="2"/>
              <a:buChar char="Þ"/>
            </a:pPr>
            <a:r>
              <a:rPr lang="fr-BE" sz="3200" dirty="0" err="1"/>
              <a:t>Kansengroepen</a:t>
            </a:r>
            <a:r>
              <a:rPr lang="fr-BE" sz="3200" dirty="0"/>
              <a:t> / approche par les quotas - accès aux groupes vulnérables</a:t>
            </a:r>
          </a:p>
          <a:p>
            <a:pPr>
              <a:buFont typeface="Symbol" panose="05050102010706020507" pitchFamily="18" charset="2"/>
              <a:buChar char="Þ"/>
            </a:pPr>
            <a:endParaRPr lang="fr-BE" dirty="0"/>
          </a:p>
        </p:txBody>
      </p:sp>
    </p:spTree>
    <p:extLst>
      <p:ext uri="{BB962C8B-B14F-4D97-AF65-F5344CB8AC3E}">
        <p14:creationId xmlns:p14="http://schemas.microsoft.com/office/powerpoint/2010/main" val="402951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Historique</a:t>
            </a:r>
            <a:r>
              <a:rPr lang="en-GB" dirty="0"/>
              <a:t> des </a:t>
            </a:r>
            <a:r>
              <a:rPr lang="en-GB" dirty="0" err="1"/>
              <a:t>réponses</a:t>
            </a:r>
            <a:r>
              <a:rPr lang="en-GB" dirty="0"/>
              <a:t> </a:t>
            </a:r>
            <a:r>
              <a:rPr lang="en-GB" dirty="0" err="1"/>
              <a:t>publiques</a:t>
            </a:r>
            <a:r>
              <a:rPr lang="en-GB" dirty="0"/>
              <a:t> </a:t>
            </a:r>
            <a:r>
              <a:rPr lang="en-GB" dirty="0" err="1"/>
              <a:t>spécifiques</a:t>
            </a:r>
            <a:endParaRPr lang="en-GB" dirty="0"/>
          </a:p>
        </p:txBody>
      </p:sp>
      <p:sp>
        <p:nvSpPr>
          <p:cNvPr id="3" name="Espace réservé du contenu 2"/>
          <p:cNvSpPr>
            <a:spLocks noGrp="1"/>
          </p:cNvSpPr>
          <p:nvPr>
            <p:ph idx="1"/>
          </p:nvPr>
        </p:nvSpPr>
        <p:spPr>
          <a:xfrm>
            <a:off x="298174" y="2484783"/>
            <a:ext cx="11562522" cy="4200940"/>
          </a:xfrm>
        </p:spPr>
        <p:txBody>
          <a:bodyPr>
            <a:noAutofit/>
          </a:bodyPr>
          <a:lstStyle/>
          <a:p>
            <a:r>
              <a:rPr lang="fr-BE" sz="2000" dirty="0"/>
              <a:t>Début d’action et de recherche en Belgique dans les années ’90</a:t>
            </a:r>
          </a:p>
          <a:p>
            <a:r>
              <a:rPr lang="fr-BE" sz="2000" dirty="0"/>
              <a:t>2003 : Plateforme (fédérale) des familles monoparentales</a:t>
            </a:r>
          </a:p>
          <a:p>
            <a:pPr lvl="1"/>
            <a:r>
              <a:rPr lang="fr-BE" sz="1800" dirty="0"/>
              <a:t>Définition scientifique</a:t>
            </a:r>
          </a:p>
          <a:p>
            <a:pPr lvl="1"/>
            <a:r>
              <a:rPr lang="fr-BE" sz="1800" dirty="0"/>
              <a:t>Cumul des situations de pauvreté</a:t>
            </a:r>
          </a:p>
          <a:p>
            <a:pPr lvl="1"/>
            <a:r>
              <a:rPr lang="fr-BE" sz="1800" dirty="0"/>
              <a:t>Etats généraux de la famille – 2004-2007</a:t>
            </a:r>
          </a:p>
          <a:p>
            <a:pPr lvl="1">
              <a:buFont typeface="Symbol" panose="05050102010706020507" pitchFamily="18" charset="2"/>
              <a:buChar char="Þ"/>
            </a:pPr>
            <a:r>
              <a:rPr lang="fr-BE" sz="1800" dirty="0"/>
              <a:t>Mesures de type généraliste pour rendre compte des nouvelles formes familiales et adapter la protection sociale</a:t>
            </a:r>
          </a:p>
          <a:p>
            <a:r>
              <a:rPr lang="fr-BE" sz="2000" dirty="0"/>
              <a:t>2008 : « Plateforme technique » de la monoparentalité à Bruxelles</a:t>
            </a:r>
          </a:p>
          <a:p>
            <a:pPr lvl="1"/>
            <a:r>
              <a:rPr lang="fr-BE" sz="1800" dirty="0"/>
              <a:t>2009 Etat des lieux</a:t>
            </a:r>
          </a:p>
          <a:p>
            <a:pPr lvl="1"/>
            <a:r>
              <a:rPr lang="fr-BE" sz="1800" dirty="0"/>
              <a:t>2013 Livre bleu – Monoparentalité bruxelloises (=&gt; PCUD, Stratégie 2025, Contrat de gestion d’</a:t>
            </a:r>
            <a:r>
              <a:rPr lang="fr-BE" sz="1800" dirty="0" err="1"/>
              <a:t>Actiris</a:t>
            </a:r>
            <a:r>
              <a:rPr lang="fr-BE" sz="1800" dirty="0"/>
              <a:t>)</a:t>
            </a:r>
          </a:p>
          <a:p>
            <a:r>
              <a:rPr lang="fr-BE" sz="2000" dirty="0"/>
              <a:t>2015 : Projet Miriam </a:t>
            </a:r>
          </a:p>
          <a:p>
            <a:r>
              <a:rPr lang="fr-BE" sz="2000" dirty="0"/>
              <a:t>2021 Plan Bruxellois de soutien aux familles monoparentales</a:t>
            </a:r>
          </a:p>
          <a:p>
            <a:pPr lvl="1"/>
            <a:endParaRPr lang="en-GB" sz="1800" dirty="0"/>
          </a:p>
        </p:txBody>
      </p:sp>
    </p:spTree>
    <p:extLst>
      <p:ext uri="{BB962C8B-B14F-4D97-AF65-F5344CB8AC3E}">
        <p14:creationId xmlns:p14="http://schemas.microsoft.com/office/powerpoint/2010/main" val="4173134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Une approche multi-sectorielle – vers un « système compétent »</a:t>
            </a:r>
          </a:p>
        </p:txBody>
      </p:sp>
      <p:sp>
        <p:nvSpPr>
          <p:cNvPr id="3" name="Espace réservé du contenu 2"/>
          <p:cNvSpPr>
            <a:spLocks noGrp="1"/>
          </p:cNvSpPr>
          <p:nvPr>
            <p:ph idx="1"/>
          </p:nvPr>
        </p:nvSpPr>
        <p:spPr/>
        <p:txBody>
          <a:bodyPr>
            <a:normAutofit/>
          </a:bodyPr>
          <a:lstStyle/>
          <a:p>
            <a:r>
              <a:rPr lang="fr-BE" sz="2400" dirty="0"/>
              <a:t>Comprendre la catégorisation et l’aide apportée à travers des réseaux </a:t>
            </a:r>
            <a:r>
              <a:rPr lang="fr-BE" sz="2400" dirty="0" err="1"/>
              <a:t>multi-sectoriels</a:t>
            </a:r>
            <a:endParaRPr lang="fr-BE" sz="2400" dirty="0"/>
          </a:p>
          <a:p>
            <a:pPr lvl="1"/>
            <a:r>
              <a:rPr lang="fr-BE" sz="2000" dirty="0"/>
              <a:t>Parentalité</a:t>
            </a:r>
          </a:p>
          <a:p>
            <a:pPr lvl="1"/>
            <a:r>
              <a:rPr lang="fr-BE" sz="2000" dirty="0"/>
              <a:t>Travail et insertion socio-professionnelle</a:t>
            </a:r>
          </a:p>
          <a:p>
            <a:pPr lvl="1"/>
            <a:r>
              <a:rPr lang="fr-BE" sz="2000" dirty="0"/>
              <a:t>Formation</a:t>
            </a:r>
          </a:p>
          <a:p>
            <a:pPr lvl="1"/>
            <a:r>
              <a:rPr lang="fr-BE" sz="2000" dirty="0"/>
              <a:t>Protection sociale</a:t>
            </a:r>
          </a:p>
          <a:p>
            <a:pPr lvl="1"/>
            <a:r>
              <a:rPr lang="fr-BE" sz="2000" dirty="0"/>
              <a:t>Accueil de la petite enfance</a:t>
            </a:r>
          </a:p>
        </p:txBody>
      </p:sp>
    </p:spTree>
    <p:extLst>
      <p:ext uri="{BB962C8B-B14F-4D97-AF65-F5344CB8AC3E}">
        <p14:creationId xmlns:p14="http://schemas.microsoft.com/office/powerpoint/2010/main" val="31860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Quelques Principes</a:t>
            </a:r>
          </a:p>
        </p:txBody>
      </p:sp>
      <p:sp>
        <p:nvSpPr>
          <p:cNvPr id="5" name="Espace réservé du contenu 4"/>
          <p:cNvSpPr>
            <a:spLocks noGrp="1"/>
          </p:cNvSpPr>
          <p:nvPr>
            <p:ph idx="1"/>
          </p:nvPr>
        </p:nvSpPr>
        <p:spPr/>
        <p:txBody>
          <a:bodyPr>
            <a:normAutofit/>
          </a:bodyPr>
          <a:lstStyle/>
          <a:p>
            <a:r>
              <a:rPr lang="fr-BE" sz="2800" dirty="0"/>
              <a:t>Entre Reconnaissance et Redistribution (</a:t>
            </a:r>
            <a:r>
              <a:rPr lang="fr-BE" sz="2800" dirty="0" err="1"/>
              <a:t>Honneth</a:t>
            </a:r>
            <a:r>
              <a:rPr lang="fr-BE" sz="2800" dirty="0"/>
              <a:t>/Fraser)</a:t>
            </a:r>
          </a:p>
          <a:p>
            <a:r>
              <a:rPr lang="fr-BE" sz="2800" dirty="0"/>
              <a:t>Castel et </a:t>
            </a:r>
            <a:r>
              <a:rPr lang="fr-BE" sz="2800" dirty="0" err="1"/>
              <a:t>et</a:t>
            </a:r>
            <a:r>
              <a:rPr lang="fr-BE" sz="2800" dirty="0"/>
              <a:t> les formes de protection sociale - autonomie</a:t>
            </a:r>
          </a:p>
          <a:p>
            <a:r>
              <a:rPr lang="fr-BE" sz="2800" dirty="0"/>
              <a:t>Des citoyens comme membre d’une communauté protégée par des lois</a:t>
            </a:r>
          </a:p>
          <a:p>
            <a:pPr lvl="1"/>
            <a:r>
              <a:rPr lang="fr-BE" sz="2400" dirty="0"/>
              <a:t>Social, politique, économique et culturelle</a:t>
            </a:r>
          </a:p>
          <a:p>
            <a:pPr lvl="1"/>
            <a:r>
              <a:rPr lang="fr-BE" sz="2400" dirty="0"/>
              <a:t>Un citoyen engagé avec d’autres dans la construction d’un monde commun (</a:t>
            </a:r>
            <a:r>
              <a:rPr lang="fr-BE" sz="2400" dirty="0" err="1"/>
              <a:t>Rosanvallon</a:t>
            </a:r>
            <a:r>
              <a:rPr lang="fr-BE" sz="2400" dirty="0"/>
              <a:t>)</a:t>
            </a:r>
          </a:p>
        </p:txBody>
      </p:sp>
    </p:spTree>
    <p:extLst>
      <p:ext uri="{BB962C8B-B14F-4D97-AF65-F5344CB8AC3E}">
        <p14:creationId xmlns:p14="http://schemas.microsoft.com/office/powerpoint/2010/main" val="18320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5234" y="373279"/>
            <a:ext cx="9761220" cy="1371600"/>
          </a:xfrm>
        </p:spPr>
        <p:txBody>
          <a:bodyPr>
            <a:noAutofit/>
          </a:bodyPr>
          <a:lstStyle/>
          <a:p>
            <a:pPr lvl="2" algn="l" rtl="0">
              <a:spcBef>
                <a:spcPct val="0"/>
              </a:spcBef>
            </a:pPr>
            <a:r>
              <a:rPr lang="fr-BE" sz="3600" kern="1200" spc="-100" dirty="0">
                <a:solidFill>
                  <a:schemeClr val="bg1">
                    <a:lumMod val="95000"/>
                  </a:schemeClr>
                </a:solidFill>
                <a:latin typeface="+mj-lt"/>
                <a:ea typeface="+mj-ea"/>
                <a:cs typeface="+mj-cs"/>
              </a:rPr>
              <a:t>Reconnaître - Des familles et des femmes comme les autres</a:t>
            </a:r>
          </a:p>
        </p:txBody>
      </p:sp>
      <p:sp>
        <p:nvSpPr>
          <p:cNvPr id="3" name="Espace réservé du contenu 2"/>
          <p:cNvSpPr>
            <a:spLocks noGrp="1"/>
          </p:cNvSpPr>
          <p:nvPr>
            <p:ph idx="1"/>
          </p:nvPr>
        </p:nvSpPr>
        <p:spPr/>
        <p:txBody>
          <a:bodyPr>
            <a:noAutofit/>
          </a:bodyPr>
          <a:lstStyle/>
          <a:p>
            <a:pPr marL="342900" indent="-342900">
              <a:buFont typeface="Arial" pitchFamily="34" charset="0"/>
              <a:buChar char="•"/>
            </a:pPr>
            <a:r>
              <a:rPr lang="fr-FR" sz="2400" dirty="0"/>
              <a:t>pas les mêmes atouts pour faire face aux risques sociaux</a:t>
            </a:r>
          </a:p>
          <a:p>
            <a:pPr marL="342900" indent="-342900">
              <a:buFont typeface="Arial" pitchFamily="34" charset="0"/>
              <a:buChar char="•"/>
            </a:pPr>
            <a:r>
              <a:rPr lang="fr-FR" sz="2400" dirty="0"/>
              <a:t>les femmes ne veulent pas se laisser assigner de l’extérieur ce que devrait « être une femme vertueuse » ni se laisser réduire à l’image « d’un ménage précaire »</a:t>
            </a:r>
          </a:p>
          <a:p>
            <a:pPr marL="342900" indent="-342900">
              <a:buFont typeface="Arial" pitchFamily="34" charset="0"/>
              <a:buChar char="•"/>
            </a:pPr>
            <a:r>
              <a:rPr lang="fr-FR" sz="2400" dirty="0"/>
              <a:t>les difficultés sont différentes quand on est seule, mais cela ne rend pas les femmes différentes</a:t>
            </a:r>
          </a:p>
          <a:p>
            <a:pPr marL="342900" indent="-342900">
              <a:buFont typeface="Arial" pitchFamily="34" charset="0"/>
              <a:buChar char="•"/>
            </a:pPr>
            <a:r>
              <a:rPr lang="fr-FR" sz="2400" dirty="0"/>
              <a:t>Certaines analyses comportent le risque de la stigmatisation des familles monoparentales comme « à risque »…</a:t>
            </a:r>
          </a:p>
          <a:p>
            <a:pPr marL="0" indent="0">
              <a:buNone/>
            </a:pPr>
            <a:r>
              <a:rPr lang="fr-FR" sz="2400" dirty="0"/>
              <a:t>=&gt; La monoparentalité ne se résume pas aux situations précaires et elle couvre diverses réalités sociales</a:t>
            </a:r>
            <a:endParaRPr lang="fr-BE" sz="2400" dirty="0"/>
          </a:p>
        </p:txBody>
      </p:sp>
    </p:spTree>
    <p:extLst>
      <p:ext uri="{BB962C8B-B14F-4D97-AF65-F5344CB8AC3E}">
        <p14:creationId xmlns:p14="http://schemas.microsoft.com/office/powerpoint/2010/main" val="1648807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1480" y="2331720"/>
            <a:ext cx="11498580" cy="4703400"/>
          </a:xfrm>
        </p:spPr>
        <p:txBody>
          <a:bodyPr>
            <a:noAutofit/>
          </a:bodyPr>
          <a:lstStyle/>
          <a:p>
            <a:pPr marL="342900" indent="-342900">
              <a:spcBef>
                <a:spcPts val="0"/>
              </a:spcBef>
              <a:spcAft>
                <a:spcPts val="400"/>
              </a:spcAft>
              <a:buFont typeface="Arial" pitchFamily="34" charset="0"/>
              <a:buChar char="•"/>
            </a:pPr>
            <a:r>
              <a:rPr lang="fr-BE" sz="2000" dirty="0"/>
              <a:t>Crèches et milieux d’accueil abordables, accessibles et de qualité</a:t>
            </a:r>
          </a:p>
          <a:p>
            <a:pPr marL="800100" lvl="1" indent="-342900">
              <a:spcBef>
                <a:spcPts val="0"/>
              </a:spcBef>
              <a:spcAft>
                <a:spcPts val="400"/>
              </a:spcAft>
            </a:pPr>
            <a:r>
              <a:rPr lang="fr-BE" dirty="0"/>
              <a:t>ne permettent pas seulement de travailler, mais ils sont aussi un soutien essentiel dans les démarches quotidiennes et nécessaires pour trouver un travail (ou de se reconstruire) </a:t>
            </a:r>
          </a:p>
          <a:p>
            <a:pPr marL="800100" lvl="1" indent="-342900">
              <a:spcBef>
                <a:spcPts val="0"/>
              </a:spcBef>
              <a:spcAft>
                <a:spcPts val="400"/>
              </a:spcAft>
            </a:pPr>
            <a:r>
              <a:rPr lang="fr-BE" dirty="0"/>
              <a:t>Les crèches en entreprise et différents aménagements d’horaires </a:t>
            </a:r>
          </a:p>
          <a:p>
            <a:pPr marL="342900" indent="-342900">
              <a:spcBef>
                <a:spcPts val="0"/>
              </a:spcBef>
              <a:spcAft>
                <a:spcPts val="400"/>
              </a:spcAft>
              <a:buFont typeface="Arial" pitchFamily="34" charset="0"/>
              <a:buChar char="•"/>
            </a:pPr>
            <a:r>
              <a:rPr lang="fr-BE" sz="2000" dirty="0"/>
              <a:t>Formations qualifiantes</a:t>
            </a:r>
          </a:p>
          <a:p>
            <a:pPr marL="342900" indent="-342900">
              <a:spcBef>
                <a:spcPts val="0"/>
              </a:spcBef>
              <a:spcAft>
                <a:spcPts val="400"/>
              </a:spcAft>
              <a:buFont typeface="Arial" pitchFamily="34" charset="0"/>
              <a:buChar char="•"/>
            </a:pPr>
            <a:r>
              <a:rPr lang="fr-BE" sz="2000" dirty="0"/>
              <a:t>Aides respectueuses</a:t>
            </a:r>
          </a:p>
          <a:p>
            <a:pPr marL="342900" indent="-342900">
              <a:spcBef>
                <a:spcPts val="0"/>
              </a:spcBef>
              <a:spcAft>
                <a:spcPts val="400"/>
              </a:spcAft>
              <a:buFont typeface="Arial" pitchFamily="34" charset="0"/>
              <a:buChar char="•"/>
            </a:pPr>
            <a:r>
              <a:rPr lang="fr-BE" sz="2000" dirty="0"/>
              <a:t>Accès graduel à l’emploi,</a:t>
            </a:r>
          </a:p>
          <a:p>
            <a:pPr marL="342900" indent="-342900">
              <a:spcBef>
                <a:spcPts val="0"/>
              </a:spcBef>
              <a:spcAft>
                <a:spcPts val="400"/>
              </a:spcAft>
              <a:buFont typeface="Arial" pitchFamily="34" charset="0"/>
              <a:buChar char="•"/>
            </a:pPr>
            <a:r>
              <a:rPr lang="fr-FR" sz="2000" dirty="0"/>
              <a:t>Des mesures qui favorisent une diminution temporaire des heures prestées (congé parental, pause-carrière, </a:t>
            </a:r>
            <a:r>
              <a:rPr lang="fr-FR" sz="2000" dirty="0" err="1"/>
              <a:t>etc</a:t>
            </a:r>
            <a:endParaRPr lang="fr-FR" sz="2000" dirty="0"/>
          </a:p>
          <a:p>
            <a:pPr marL="800100" lvl="1" indent="-342900">
              <a:spcBef>
                <a:spcPts val="0"/>
              </a:spcBef>
              <a:spcAft>
                <a:spcPts val="400"/>
              </a:spcAft>
            </a:pPr>
            <a:r>
              <a:rPr lang="fr-FR" dirty="0"/>
              <a:t>ne sont appliquées que dans l’extrême obligation (cf. maladie grave d’un enfant). </a:t>
            </a:r>
          </a:p>
          <a:p>
            <a:pPr marL="800100" lvl="1" indent="-342900">
              <a:spcBef>
                <a:spcPts val="0"/>
              </a:spcBef>
              <a:spcAft>
                <a:spcPts val="400"/>
              </a:spcAft>
            </a:pPr>
            <a:r>
              <a:rPr lang="fr-FR" dirty="0"/>
              <a:t>En règle générale, </a:t>
            </a:r>
          </a:p>
          <a:p>
            <a:pPr marL="800100" lvl="1" indent="-342900">
              <a:spcBef>
                <a:spcPts val="0"/>
              </a:spcBef>
              <a:spcAft>
                <a:spcPts val="400"/>
              </a:spcAft>
            </a:pPr>
            <a:r>
              <a:rPr lang="fr-FR" dirty="0"/>
              <a:t>les pertes de revenus pour les parents avec des salaires moyens ou faibles ne permettent pas de faire face à toutes les dépenses. </a:t>
            </a:r>
          </a:p>
          <a:p>
            <a:pPr marL="342900" indent="-342900">
              <a:spcBef>
                <a:spcPts val="0"/>
              </a:spcBef>
              <a:spcAft>
                <a:spcPts val="400"/>
              </a:spcAft>
              <a:buFont typeface="Arial" pitchFamily="34" charset="0"/>
              <a:buChar char="•"/>
            </a:pPr>
            <a:r>
              <a:rPr lang="fr-FR" sz="2000" dirty="0"/>
              <a:t>Peu de moyens pour externaliser les tâches familiales ou domestiques </a:t>
            </a:r>
          </a:p>
          <a:p>
            <a:endParaRPr lang="fr-BE" sz="1400" dirty="0"/>
          </a:p>
          <a:p>
            <a:endParaRPr lang="fr-BE" sz="1400" dirty="0"/>
          </a:p>
          <a:p>
            <a:endParaRPr lang="fr-BE" sz="1400" dirty="0"/>
          </a:p>
        </p:txBody>
      </p:sp>
      <p:sp>
        <p:nvSpPr>
          <p:cNvPr id="7" name="Titre 6">
            <a:extLst>
              <a:ext uri="{FF2B5EF4-FFF2-40B4-BE49-F238E27FC236}">
                <a16:creationId xmlns:a16="http://schemas.microsoft.com/office/drawing/2014/main" id="{84C7207C-7012-A349-8711-2D16C7771B65}"/>
              </a:ext>
            </a:extLst>
          </p:cNvPr>
          <p:cNvSpPr>
            <a:spLocks noGrp="1"/>
          </p:cNvSpPr>
          <p:nvPr>
            <p:ph type="title"/>
          </p:nvPr>
        </p:nvSpPr>
        <p:spPr/>
        <p:txBody>
          <a:bodyPr/>
          <a:lstStyle/>
          <a:p>
            <a:r>
              <a:rPr lang="fr-FR" dirty="0"/>
              <a:t>Les supports à l’articulation des sphères d’activité</a:t>
            </a:r>
          </a:p>
        </p:txBody>
      </p:sp>
    </p:spTree>
    <p:extLst>
      <p:ext uri="{BB962C8B-B14F-4D97-AF65-F5344CB8AC3E}">
        <p14:creationId xmlns:p14="http://schemas.microsoft.com/office/powerpoint/2010/main" val="2040350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1" y="686017"/>
            <a:ext cx="9190774" cy="990600"/>
          </a:xfrm>
        </p:spPr>
        <p:txBody>
          <a:bodyPr>
            <a:noAutofit/>
          </a:bodyPr>
          <a:lstStyle/>
          <a:p>
            <a:r>
              <a:rPr lang="fr-BE" dirty="0"/>
              <a:t>Une vie locale partagée et soutenue par les institutions</a:t>
            </a:r>
          </a:p>
        </p:txBody>
      </p:sp>
      <p:sp>
        <p:nvSpPr>
          <p:cNvPr id="3" name="Espace réservé du contenu 2"/>
          <p:cNvSpPr>
            <a:spLocks noGrp="1"/>
          </p:cNvSpPr>
          <p:nvPr>
            <p:ph idx="1"/>
          </p:nvPr>
        </p:nvSpPr>
        <p:spPr>
          <a:xfrm>
            <a:off x="272562" y="2145323"/>
            <a:ext cx="11394830" cy="4264269"/>
          </a:xfrm>
        </p:spPr>
        <p:txBody>
          <a:bodyPr>
            <a:noAutofit/>
          </a:bodyPr>
          <a:lstStyle/>
          <a:p>
            <a:pPr lvl="1" indent="-342900">
              <a:lnSpc>
                <a:spcPct val="80000"/>
              </a:lnSpc>
              <a:spcBef>
                <a:spcPts val="0"/>
              </a:spcBef>
              <a:buFont typeface="Symbol"/>
              <a:buChar char=""/>
            </a:pPr>
            <a:r>
              <a:rPr lang="fr-BE" sz="2800" dirty="0"/>
              <a:t>la nécessité de trouver des endroits (crèches parentales, ludothèques, maison de quartier « parentales », etc.) qui permettent des rencontres entre adultes</a:t>
            </a:r>
          </a:p>
          <a:p>
            <a:pPr lvl="1" indent="-342900">
              <a:lnSpc>
                <a:spcPct val="80000"/>
              </a:lnSpc>
              <a:spcBef>
                <a:spcPts val="0"/>
              </a:spcBef>
              <a:buFont typeface="Symbol"/>
              <a:buChar char=""/>
            </a:pPr>
            <a:r>
              <a:rPr lang="fr-BE" sz="2800" dirty="0"/>
              <a:t>Investissement d’une vie locale par différentes formes de sociabilité </a:t>
            </a:r>
          </a:p>
          <a:p>
            <a:pPr lvl="2" indent="-342900">
              <a:lnSpc>
                <a:spcPct val="80000"/>
              </a:lnSpc>
              <a:spcBef>
                <a:spcPts val="0"/>
              </a:spcBef>
              <a:buFont typeface="Symbol"/>
              <a:buChar char=""/>
            </a:pPr>
            <a:r>
              <a:rPr lang="fr-BE" sz="2400" dirty="0"/>
              <a:t>Ex. de l’accueil parental</a:t>
            </a:r>
          </a:p>
          <a:p>
            <a:pPr lvl="1" indent="-342900">
              <a:lnSpc>
                <a:spcPct val="80000"/>
              </a:lnSpc>
              <a:spcBef>
                <a:spcPts val="0"/>
              </a:spcBef>
              <a:buFont typeface="Symbol"/>
              <a:buChar char=""/>
            </a:pPr>
            <a:r>
              <a:rPr lang="fr-BE" sz="2800" dirty="0"/>
              <a:t>Accessibilité des transports </a:t>
            </a:r>
            <a:r>
              <a:rPr lang="fr-BE" sz="2400" dirty="0"/>
              <a:t>publics</a:t>
            </a:r>
            <a:r>
              <a:rPr lang="fr-BE" sz="2800" dirty="0"/>
              <a:t> </a:t>
            </a:r>
          </a:p>
          <a:p>
            <a:pPr lvl="1" indent="-342900">
              <a:lnSpc>
                <a:spcPct val="80000"/>
              </a:lnSpc>
              <a:spcBef>
                <a:spcPts val="0"/>
              </a:spcBef>
              <a:buFont typeface="Symbol"/>
              <a:buChar char=""/>
            </a:pPr>
            <a:r>
              <a:rPr lang="fr-BE" sz="2800" dirty="0"/>
              <a:t>Stratégies éducatives pour que leurs enfants s’en sortent: </a:t>
            </a:r>
          </a:p>
          <a:p>
            <a:pPr lvl="2" indent="-342900">
              <a:lnSpc>
                <a:spcPct val="80000"/>
              </a:lnSpc>
              <a:spcBef>
                <a:spcPts val="0"/>
              </a:spcBef>
              <a:buFont typeface="Symbol"/>
              <a:buChar char=""/>
            </a:pPr>
            <a:r>
              <a:rPr lang="fr-BE" sz="2400" dirty="0"/>
              <a:t>Laisser les enfants jouer dehors (dans des espaces communs, parcs, etc.) – rôle du quartier</a:t>
            </a:r>
          </a:p>
          <a:p>
            <a:pPr lvl="2" indent="-342900">
              <a:lnSpc>
                <a:spcPct val="80000"/>
              </a:lnSpc>
              <a:spcBef>
                <a:spcPts val="0"/>
              </a:spcBef>
              <a:buFont typeface="Symbol"/>
              <a:buChar char=""/>
            </a:pPr>
            <a:r>
              <a:rPr lang="fr-BE" sz="2400" dirty="0"/>
              <a:t>Investir des lieux plus collectifs comme les maisons de quartier, les vacances organisés, etc.</a:t>
            </a:r>
          </a:p>
          <a:p>
            <a:pPr lvl="2" indent="-342900">
              <a:lnSpc>
                <a:spcPct val="80000"/>
              </a:lnSpc>
              <a:spcBef>
                <a:spcPts val="0"/>
              </a:spcBef>
              <a:buFont typeface="Symbol"/>
              <a:buChar char=""/>
            </a:pPr>
            <a:r>
              <a:rPr lang="fr-BE" sz="2400" dirty="0"/>
              <a:t>Permettre aux enfants dans le possible de leurs moyens de suivre des hobbies (sport, musique, activités ludiques, etc.) </a:t>
            </a:r>
          </a:p>
        </p:txBody>
      </p:sp>
    </p:spTree>
    <p:extLst>
      <p:ext uri="{BB962C8B-B14F-4D97-AF65-F5344CB8AC3E}">
        <p14:creationId xmlns:p14="http://schemas.microsoft.com/office/powerpoint/2010/main" val="359793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63AA631-B815-25C9-84A6-6A2FEC2A4984}"/>
              </a:ext>
            </a:extLst>
          </p:cNvPr>
          <p:cNvSpPr>
            <a:spLocks noGrp="1"/>
          </p:cNvSpPr>
          <p:nvPr>
            <p:ph type="title"/>
          </p:nvPr>
        </p:nvSpPr>
        <p:spPr/>
        <p:txBody>
          <a:bodyPr/>
          <a:lstStyle/>
          <a:p>
            <a:r>
              <a:rPr lang="fr-BE" dirty="0"/>
              <a:t>Trajectoires familiales</a:t>
            </a:r>
          </a:p>
        </p:txBody>
      </p:sp>
      <p:sp>
        <p:nvSpPr>
          <p:cNvPr id="5" name="Espace réservé du texte 4">
            <a:extLst>
              <a:ext uri="{FF2B5EF4-FFF2-40B4-BE49-F238E27FC236}">
                <a16:creationId xmlns:a16="http://schemas.microsoft.com/office/drawing/2014/main" id="{996F862A-C165-85BF-6F3E-2F3D239D94CF}"/>
              </a:ext>
            </a:extLst>
          </p:cNvPr>
          <p:cNvSpPr>
            <a:spLocks noGrp="1"/>
          </p:cNvSpPr>
          <p:nvPr>
            <p:ph type="body" idx="1"/>
          </p:nvPr>
        </p:nvSpPr>
        <p:spPr/>
        <p:txBody>
          <a:bodyPr/>
          <a:lstStyle/>
          <a:p>
            <a:endParaRPr lang="fr-BE"/>
          </a:p>
        </p:txBody>
      </p:sp>
    </p:spTree>
    <p:extLst>
      <p:ext uri="{BB962C8B-B14F-4D97-AF65-F5344CB8AC3E}">
        <p14:creationId xmlns:p14="http://schemas.microsoft.com/office/powerpoint/2010/main" val="1601396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60648"/>
            <a:ext cx="8435280" cy="323954"/>
          </a:xfrm>
        </p:spPr>
        <p:txBody>
          <a:bodyPr>
            <a:noAutofit/>
          </a:bodyPr>
          <a:lstStyle/>
          <a:p>
            <a:r>
              <a:rPr lang="fr-BE" sz="3200" dirty="0"/>
              <a:t>L’accès au logement et à la ville</a:t>
            </a:r>
          </a:p>
        </p:txBody>
      </p:sp>
      <p:sp>
        <p:nvSpPr>
          <p:cNvPr id="3" name="Espace réservé du contenu 2"/>
          <p:cNvSpPr>
            <a:spLocks noGrp="1"/>
          </p:cNvSpPr>
          <p:nvPr>
            <p:ph idx="1"/>
          </p:nvPr>
        </p:nvSpPr>
        <p:spPr>
          <a:xfrm>
            <a:off x="632460" y="1861930"/>
            <a:ext cx="11115592" cy="4996070"/>
          </a:xfrm>
        </p:spPr>
        <p:txBody>
          <a:bodyPr>
            <a:noAutofit/>
          </a:bodyPr>
          <a:lstStyle/>
          <a:p>
            <a:pPr marL="342900" indent="-342900">
              <a:spcBef>
                <a:spcPts val="0"/>
              </a:spcBef>
              <a:spcAft>
                <a:spcPts val="0"/>
              </a:spcAft>
              <a:buFont typeface="Arial" pitchFamily="34" charset="0"/>
              <a:buChar char="•"/>
            </a:pPr>
            <a:r>
              <a:rPr lang="fr-FR" sz="1600" dirty="0"/>
              <a:t>Les maisons d’accueil hébergent bon nombre de femmes monoparentales pour un certain temps </a:t>
            </a:r>
          </a:p>
          <a:p>
            <a:pPr marL="800100" lvl="1" indent="-342900">
              <a:spcBef>
                <a:spcPts val="0"/>
              </a:spcBef>
              <a:spcAft>
                <a:spcPts val="0"/>
              </a:spcAft>
            </a:pPr>
            <a:r>
              <a:rPr lang="fr-FR" dirty="0"/>
              <a:t>hébergement </a:t>
            </a:r>
          </a:p>
          <a:p>
            <a:pPr marL="800100" lvl="1" indent="-342900">
              <a:spcBef>
                <a:spcPts val="0"/>
              </a:spcBef>
              <a:spcAft>
                <a:spcPts val="0"/>
              </a:spcAft>
            </a:pPr>
            <a:r>
              <a:rPr lang="fr-FR" dirty="0"/>
              <a:t>des aides qui permettent de se reconstruire sur le plan psycho-social. </a:t>
            </a:r>
          </a:p>
          <a:p>
            <a:pPr marL="800100" lvl="1" indent="-342900">
              <a:spcBef>
                <a:spcPts val="0"/>
              </a:spcBef>
              <a:spcAft>
                <a:spcPts val="0"/>
              </a:spcAft>
            </a:pPr>
            <a:r>
              <a:rPr lang="fr-FR" dirty="0"/>
              <a:t>d’autres ont surtout besoin d’un logement adéquat pour redémarrer leurs propres vies. </a:t>
            </a:r>
          </a:p>
          <a:p>
            <a:pPr marL="342900" indent="-342900">
              <a:spcBef>
                <a:spcPts val="0"/>
              </a:spcBef>
              <a:spcAft>
                <a:spcPts val="0"/>
              </a:spcAft>
              <a:buFont typeface="Arial" pitchFamily="34" charset="0"/>
              <a:buChar char="•"/>
            </a:pPr>
            <a:r>
              <a:rPr lang="fr-BE" sz="1600" dirty="0"/>
              <a:t>Renforcer l’accès au logement</a:t>
            </a:r>
          </a:p>
          <a:p>
            <a:pPr marL="800100" lvl="1" indent="-342900">
              <a:spcBef>
                <a:spcPts val="0"/>
              </a:spcBef>
              <a:spcAft>
                <a:spcPts val="0"/>
              </a:spcAft>
            </a:pPr>
            <a:r>
              <a:rPr lang="fr-FR" dirty="0"/>
              <a:t>trouver un logement adéquat (contrôle des loyers, allocations loyers, agences immobilières sociales, logements de transit, habitat accompagné…).</a:t>
            </a:r>
          </a:p>
          <a:p>
            <a:pPr marL="800100" lvl="1" indent="-342900">
              <a:spcBef>
                <a:spcPts val="0"/>
              </a:spcBef>
              <a:spcAft>
                <a:spcPts val="0"/>
              </a:spcAft>
            </a:pPr>
            <a:r>
              <a:rPr lang="fr-FR" dirty="0"/>
              <a:t>articulation des actions avec les secteurs proches (aide aux familles, santé mentale, justice, aide à la jeunesse, formation, travail, accès à la culture, etc.)</a:t>
            </a:r>
            <a:endParaRPr lang="fr-BE" dirty="0"/>
          </a:p>
          <a:p>
            <a:pPr marL="342900" indent="-342900">
              <a:spcBef>
                <a:spcPts val="0"/>
              </a:spcBef>
              <a:spcAft>
                <a:spcPts val="0"/>
              </a:spcAft>
              <a:buFont typeface="Arial" pitchFamily="34" charset="0"/>
              <a:buChar char="•"/>
            </a:pPr>
            <a:r>
              <a:rPr lang="fr-FR" sz="1600" dirty="0"/>
              <a:t>le marché locatif privé - difficile de vouloir changer la mentalité des propriétaires privés en « manque de confiance » envers les femmes monoparentales</a:t>
            </a:r>
          </a:p>
          <a:p>
            <a:pPr marL="342900" indent="-342900">
              <a:spcBef>
                <a:spcPts val="0"/>
              </a:spcBef>
              <a:spcAft>
                <a:spcPts val="0"/>
              </a:spcAft>
              <a:buFont typeface="Arial" pitchFamily="34" charset="0"/>
              <a:buChar char="•"/>
            </a:pPr>
            <a:r>
              <a:rPr lang="fr-FR" sz="1600" dirty="0"/>
              <a:t>Augmenter et diversifier le logement social </a:t>
            </a:r>
          </a:p>
          <a:p>
            <a:pPr marL="342900" indent="-342900">
              <a:spcBef>
                <a:spcPts val="0"/>
              </a:spcBef>
              <a:spcAft>
                <a:spcPts val="0"/>
              </a:spcAft>
              <a:buFont typeface="Arial" pitchFamily="34" charset="0"/>
              <a:buChar char="•"/>
            </a:pPr>
            <a:r>
              <a:rPr lang="fr-FR" sz="1600" dirty="0"/>
              <a:t>Des mesures plus conséquentes? </a:t>
            </a:r>
          </a:p>
          <a:p>
            <a:pPr marL="800100" lvl="1" indent="-342900">
              <a:spcBef>
                <a:spcPts val="0"/>
              </a:spcBef>
              <a:spcAft>
                <a:spcPts val="0"/>
              </a:spcAft>
            </a:pPr>
            <a:r>
              <a:rPr lang="fr-FR" dirty="0"/>
              <a:t>accompagnement des prix du marché par l’État (</a:t>
            </a:r>
            <a:r>
              <a:rPr lang="fr-FR" i="1" dirty="0"/>
              <a:t>cf. </a:t>
            </a:r>
            <a:r>
              <a:rPr lang="fr-FR" dirty="0"/>
              <a:t> fixation des prix de loyers maximaux)</a:t>
            </a:r>
          </a:p>
          <a:p>
            <a:pPr marL="800100" lvl="1" indent="-342900">
              <a:spcBef>
                <a:spcPts val="0"/>
              </a:spcBef>
              <a:spcAft>
                <a:spcPts val="0"/>
              </a:spcAft>
            </a:pPr>
            <a:r>
              <a:rPr lang="fr-FR" dirty="0"/>
              <a:t>aides spécifiques aux personnes (c</a:t>
            </a:r>
            <a:r>
              <a:rPr lang="fr-FR" i="1" dirty="0"/>
              <a:t>f. </a:t>
            </a:r>
            <a:r>
              <a:rPr lang="fr-FR" dirty="0"/>
              <a:t> allocation de loyer qui rend compte des prix moyens dans les environs).  (v</a:t>
            </a:r>
            <a:r>
              <a:rPr lang="fr-BE" dirty="0" err="1"/>
              <a:t>oir</a:t>
            </a:r>
            <a:r>
              <a:rPr lang="fr-BE" dirty="0"/>
              <a:t> l’évaluation régulière du RBDH)</a:t>
            </a:r>
          </a:p>
          <a:p>
            <a:pPr>
              <a:spcBef>
                <a:spcPts val="0"/>
              </a:spcBef>
              <a:spcAft>
                <a:spcPts val="0"/>
              </a:spcAft>
            </a:pPr>
            <a:endParaRPr lang="fr-BE" sz="1050" dirty="0"/>
          </a:p>
        </p:txBody>
      </p:sp>
      <p:sp>
        <p:nvSpPr>
          <p:cNvPr id="4" name="ZoneTexte 3"/>
          <p:cNvSpPr txBox="1"/>
          <p:nvPr/>
        </p:nvSpPr>
        <p:spPr>
          <a:xfrm>
            <a:off x="1005840" y="853440"/>
            <a:ext cx="9083040" cy="584775"/>
          </a:xfrm>
          <a:prstGeom prst="rect">
            <a:avLst/>
          </a:prstGeom>
          <a:noFill/>
        </p:spPr>
        <p:txBody>
          <a:bodyPr wrap="square" rtlCol="0">
            <a:spAutoFit/>
          </a:bodyPr>
          <a:lstStyle/>
          <a:p>
            <a:r>
              <a:rPr lang="fr-BE" sz="3200" dirty="0">
                <a:solidFill>
                  <a:schemeClr val="bg1">
                    <a:lumMod val="95000"/>
                  </a:schemeClr>
                </a:solidFill>
              </a:rPr>
              <a:t>Vivre quelque part…</a:t>
            </a:r>
          </a:p>
        </p:txBody>
      </p:sp>
    </p:spTree>
    <p:extLst>
      <p:ext uri="{BB962C8B-B14F-4D97-AF65-F5344CB8AC3E}">
        <p14:creationId xmlns:p14="http://schemas.microsoft.com/office/powerpoint/2010/main" val="321609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00" y="907098"/>
            <a:ext cx="8435280" cy="539978"/>
          </a:xfrm>
        </p:spPr>
        <p:txBody>
          <a:bodyPr>
            <a:noAutofit/>
          </a:bodyPr>
          <a:lstStyle/>
          <a:p>
            <a:r>
              <a:rPr lang="fr-BE" sz="3200" dirty="0"/>
              <a:t>Vivre avec d’autres – la proximité</a:t>
            </a:r>
          </a:p>
        </p:txBody>
      </p:sp>
      <p:sp>
        <p:nvSpPr>
          <p:cNvPr id="3" name="Espace réservé du contenu 2"/>
          <p:cNvSpPr>
            <a:spLocks noGrp="1"/>
          </p:cNvSpPr>
          <p:nvPr>
            <p:ph idx="1"/>
          </p:nvPr>
        </p:nvSpPr>
        <p:spPr>
          <a:xfrm>
            <a:off x="373380" y="1584960"/>
            <a:ext cx="11407140" cy="5273040"/>
          </a:xfrm>
        </p:spPr>
        <p:txBody>
          <a:bodyPr>
            <a:normAutofit/>
          </a:bodyPr>
          <a:lstStyle/>
          <a:p>
            <a:r>
              <a:rPr lang="fr-FR" sz="2000" dirty="0"/>
              <a:t>une variable importante pour les femmes monoparentales confrontées à la fois aux budgets limités, à la pression temporelle et aux difficultés d’articulation. </a:t>
            </a:r>
          </a:p>
          <a:p>
            <a:pPr marL="342900" indent="-342900">
              <a:buFont typeface="Arial" pitchFamily="34" charset="0"/>
              <a:buChar char="•"/>
            </a:pPr>
            <a:r>
              <a:rPr lang="fr-FR" sz="2000" dirty="0"/>
              <a:t>meilleur accès aux écoles de qualité ouvertes à la communication avec les parents, aux crèches et milieux d’accueil pour enfants et adolescents, aux services d’aide sociale et d’activités socio-culturelles, etc. </a:t>
            </a:r>
          </a:p>
          <a:p>
            <a:pPr marL="342900" indent="-342900">
              <a:buFont typeface="Arial" pitchFamily="34" charset="0"/>
              <a:buChar char="•"/>
            </a:pPr>
            <a:r>
              <a:rPr lang="fr-FR" sz="2000" dirty="0"/>
              <a:t>dans un environnement urbain qui permette la rencontre et qui laisse de la place aux activités parentales et à celle des enfants. </a:t>
            </a:r>
          </a:p>
          <a:p>
            <a:pPr marL="342900" indent="-342900">
              <a:buFont typeface="Arial" pitchFamily="34" charset="0"/>
              <a:buChar char="•"/>
            </a:pPr>
            <a:r>
              <a:rPr lang="fr-FR" sz="2000" dirty="0"/>
              <a:t>maîtrise de la mobilité et s’appuyer sur des réseaux de transports publics dense et mieux adapté aux besoins des parents.</a:t>
            </a:r>
          </a:p>
          <a:p>
            <a:pPr marL="342900" indent="-342900">
              <a:buFont typeface="Arial" pitchFamily="34" charset="0"/>
              <a:buChar char="•"/>
            </a:pPr>
            <a:r>
              <a:rPr lang="fr-FR" sz="2000" dirty="0"/>
              <a:t>ouvrir à des modes de sociabilité qui permettent de sortir de l’isolement et de trouver de nouvelles manières de vivre avec les autres en ville. </a:t>
            </a:r>
            <a:endParaRPr lang="fr-BE" sz="2000" dirty="0"/>
          </a:p>
        </p:txBody>
      </p:sp>
    </p:spTree>
    <p:extLst>
      <p:ext uri="{BB962C8B-B14F-4D97-AF65-F5344CB8AC3E}">
        <p14:creationId xmlns:p14="http://schemas.microsoft.com/office/powerpoint/2010/main" val="3484308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5792" y="716598"/>
            <a:ext cx="6068888" cy="756002"/>
          </a:xfrm>
        </p:spPr>
        <p:txBody>
          <a:bodyPr/>
          <a:lstStyle/>
          <a:p>
            <a:r>
              <a:rPr lang="fr-BE" dirty="0"/>
              <a:t>La participation…</a:t>
            </a:r>
          </a:p>
        </p:txBody>
      </p:sp>
      <p:sp>
        <p:nvSpPr>
          <p:cNvPr id="3" name="Espace réservé du contenu 2"/>
          <p:cNvSpPr>
            <a:spLocks noGrp="1"/>
          </p:cNvSpPr>
          <p:nvPr>
            <p:ph idx="1"/>
          </p:nvPr>
        </p:nvSpPr>
        <p:spPr>
          <a:xfrm>
            <a:off x="617220" y="2042160"/>
            <a:ext cx="10995660" cy="4699208"/>
          </a:xfrm>
        </p:spPr>
        <p:txBody>
          <a:bodyPr>
            <a:normAutofit fontScale="85000" lnSpcReduction="20000"/>
          </a:bodyPr>
          <a:lstStyle/>
          <a:p>
            <a:pPr marL="342900" indent="-342900">
              <a:buFont typeface="Arial" pitchFamily="34" charset="0"/>
              <a:buChar char="•"/>
            </a:pPr>
            <a:r>
              <a:rPr lang="fr-BE" sz="2500" dirty="0"/>
              <a:t>ne veut pas dire que les personnes sont obligées de donner une </a:t>
            </a:r>
            <a:r>
              <a:rPr lang="fr-BE" sz="2500" dirty="0" err="1"/>
              <a:t>contre-partie</a:t>
            </a:r>
            <a:r>
              <a:rPr lang="fr-BE" sz="2500" dirty="0"/>
              <a:t> pour avoir accès à l’aide sociale, ni que l’État mette en place des programmes qui ressemblent à la responsabilisation). </a:t>
            </a:r>
          </a:p>
          <a:p>
            <a:pPr marL="342900" indent="-342900">
              <a:buFont typeface="Symbol"/>
              <a:buChar char="Þ"/>
            </a:pPr>
            <a:r>
              <a:rPr lang="fr-BE" sz="2500" dirty="0"/>
              <a:t>Il s’agit d’accorder respect et autonomie à l’individu, pour qu’il puisse être en mesure d’apporter aussi une part de soi (se rendre utile, avoir une place un rôle dans la ville)</a:t>
            </a:r>
          </a:p>
          <a:p>
            <a:pPr marL="342900" indent="-342900">
              <a:buFont typeface="Symbol"/>
              <a:buChar char="Þ"/>
            </a:pPr>
            <a:r>
              <a:rPr lang="fr-BE" sz="2500" dirty="0"/>
              <a:t>par rapport à la reconnaissance d’une citoyenneté active et reliée, le risque est grand que les mesures se vident de leur sens et se retournent contre les individus. </a:t>
            </a:r>
          </a:p>
          <a:p>
            <a:r>
              <a:rPr lang="fr-BE" sz="2500" dirty="0"/>
              <a:t>Une des première conditions pour faire advenir les possibilités d’une citoyenneté active </a:t>
            </a:r>
          </a:p>
          <a:p>
            <a:pPr marL="342900" indent="-342900">
              <a:buFont typeface="Arial" pitchFamily="34" charset="0"/>
              <a:buChar char="•"/>
            </a:pPr>
            <a:r>
              <a:rPr lang="fr-BE" sz="2500" dirty="0"/>
              <a:t>agir sur l’isolement social (« être enfermé chez soi ») </a:t>
            </a:r>
          </a:p>
          <a:p>
            <a:pPr marL="800100" lvl="1" indent="-342900"/>
            <a:r>
              <a:rPr lang="fr-BE" sz="2500" dirty="0"/>
              <a:t>des formes d’accueil accessibles, ouvertes et de qualité tout en investissant dans </a:t>
            </a:r>
          </a:p>
          <a:p>
            <a:pPr marL="800100" lvl="1" indent="-342900"/>
            <a:r>
              <a:rPr lang="fr-BE" sz="2500" dirty="0"/>
              <a:t>des projets collectifs qui permettent aux femmes de trouver d’autres domaines d’investissement. </a:t>
            </a:r>
          </a:p>
          <a:p>
            <a:pPr marL="800100" lvl="1" indent="-342900"/>
            <a:r>
              <a:rPr lang="fr-BE" sz="2500" dirty="0"/>
              <a:t>effet positif sur les reconstructions identitaires après des phases difficiles afin de démarrer des nouveaux projets de vie. </a:t>
            </a:r>
          </a:p>
        </p:txBody>
      </p:sp>
    </p:spTree>
    <p:extLst>
      <p:ext uri="{BB962C8B-B14F-4D97-AF65-F5344CB8AC3E}">
        <p14:creationId xmlns:p14="http://schemas.microsoft.com/office/powerpoint/2010/main" val="516775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Participation suite</a:t>
            </a:r>
          </a:p>
        </p:txBody>
      </p:sp>
      <p:sp>
        <p:nvSpPr>
          <p:cNvPr id="3" name="Espace réservé du contenu 2"/>
          <p:cNvSpPr>
            <a:spLocks noGrp="1"/>
          </p:cNvSpPr>
          <p:nvPr>
            <p:ph idx="1"/>
          </p:nvPr>
        </p:nvSpPr>
        <p:spPr>
          <a:xfrm>
            <a:off x="581192" y="2180496"/>
            <a:ext cx="11339138" cy="4617869"/>
          </a:xfrm>
        </p:spPr>
        <p:txBody>
          <a:bodyPr>
            <a:normAutofit fontScale="85000" lnSpcReduction="10000"/>
          </a:bodyPr>
          <a:lstStyle/>
          <a:p>
            <a:pPr marL="342900" indent="-342900">
              <a:buFont typeface="Arial" pitchFamily="34" charset="0"/>
              <a:buChar char="•"/>
            </a:pPr>
            <a:r>
              <a:rPr lang="fr-FR" sz="2500" dirty="0"/>
              <a:t>Renforcer une sociabilité locale et différents systèmes d’entraide entre parents par des lieux qui accueillent à la fois les enfants et qui laissent participer les parents. </a:t>
            </a:r>
          </a:p>
          <a:p>
            <a:pPr marL="800100" lvl="1" indent="-342900"/>
            <a:r>
              <a:rPr lang="fr-FR" sz="2500" dirty="0"/>
              <a:t>Des ludothèques, des crèches parentales, des maisons de quartiers, des animations socio-culturelles, des projets coopératifs entre femmes, etc. </a:t>
            </a:r>
          </a:p>
          <a:p>
            <a:pPr marL="800100" lvl="1" indent="-342900"/>
            <a:r>
              <a:rPr lang="fr-FR" sz="2500" dirty="0"/>
              <a:t>La fonction éducative ne se limite pas aux seuls parents. </a:t>
            </a:r>
          </a:p>
          <a:p>
            <a:pPr marL="800100" lvl="1" indent="-342900"/>
            <a:r>
              <a:rPr lang="fr-FR" sz="2500" dirty="0"/>
              <a:t>dépasser la seule relation « aidant/aidé » en créant des formes de « vivre ensemble » plus actives et reliées. </a:t>
            </a:r>
          </a:p>
          <a:p>
            <a:pPr marL="800100" lvl="1" indent="-342900"/>
            <a:r>
              <a:rPr lang="fr-FR" sz="2500" dirty="0"/>
              <a:t>il suffit parfois de très peu d’encadrement et d’infrastructure pour permettre à celles-ci de se retrouver, de discuter, de partager leurs joies et leurs problèmes</a:t>
            </a:r>
          </a:p>
          <a:p>
            <a:pPr marL="800100" lvl="1" indent="-342900"/>
            <a:endParaRPr lang="fr-BE" sz="2500" dirty="0"/>
          </a:p>
          <a:p>
            <a:pPr marL="342900" indent="-342900">
              <a:buFont typeface="Arial" pitchFamily="34" charset="0"/>
              <a:buChar char="•"/>
            </a:pPr>
            <a:r>
              <a:rPr lang="fr-BE" sz="2500" dirty="0"/>
              <a:t>la solidarité familiale fonctionne plutôt de manière exceptionnelle et à des moments précis, mais elle ne peut que très rarement permettre une meilleure articulation des sphères d’activité.</a:t>
            </a:r>
          </a:p>
          <a:p>
            <a:endParaRPr lang="fr-BE" dirty="0"/>
          </a:p>
          <a:p>
            <a:endParaRPr lang="fr-BE" dirty="0"/>
          </a:p>
        </p:txBody>
      </p:sp>
    </p:spTree>
    <p:extLst>
      <p:ext uri="{BB962C8B-B14F-4D97-AF65-F5344CB8AC3E}">
        <p14:creationId xmlns:p14="http://schemas.microsoft.com/office/powerpoint/2010/main" val="1514828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8741" y="503901"/>
            <a:ext cx="8435280" cy="972026"/>
          </a:xfrm>
        </p:spPr>
        <p:txBody>
          <a:bodyPr/>
          <a:lstStyle/>
          <a:p>
            <a:r>
              <a:rPr lang="fr-BE" dirty="0"/>
              <a:t>Permettre l’engagement</a:t>
            </a:r>
          </a:p>
        </p:txBody>
      </p:sp>
      <p:sp>
        <p:nvSpPr>
          <p:cNvPr id="3" name="Espace réservé du contenu 2"/>
          <p:cNvSpPr>
            <a:spLocks noGrp="1"/>
          </p:cNvSpPr>
          <p:nvPr>
            <p:ph idx="1"/>
          </p:nvPr>
        </p:nvSpPr>
        <p:spPr>
          <a:xfrm>
            <a:off x="518160" y="1920240"/>
            <a:ext cx="10835640" cy="4205924"/>
          </a:xfrm>
        </p:spPr>
        <p:txBody>
          <a:bodyPr>
            <a:normAutofit/>
          </a:bodyPr>
          <a:lstStyle/>
          <a:p>
            <a:pPr marL="342900" indent="-342900">
              <a:buFont typeface="Arial" pitchFamily="34" charset="0"/>
              <a:buChar char="•"/>
            </a:pPr>
            <a:r>
              <a:rPr lang="fr-FR" sz="2400" dirty="0"/>
              <a:t>intégrer une vision plus ‘classique’ de la protection sociale tout en élargissant vers une vision du citoyen qui construit sa vie avec d’autres et qui est par ailleurs confronté à différentes formes d’inégalités </a:t>
            </a:r>
          </a:p>
          <a:p>
            <a:pPr marL="666900" lvl="1" indent="-342900">
              <a:buFont typeface="Arial" pitchFamily="34" charset="0"/>
              <a:buChar char="•"/>
            </a:pPr>
            <a:r>
              <a:rPr lang="fr-FR" sz="2000" dirty="0"/>
              <a:t>chercher d’autres manières de s’investir et de trouver une place dans la société. </a:t>
            </a:r>
          </a:p>
          <a:p>
            <a:pPr marL="0" indent="0">
              <a:buNone/>
            </a:pPr>
            <a:r>
              <a:rPr lang="fr-FR" sz="2400" i="1" dirty="0"/>
              <a:t>« Les « femmes-sujets » ou « individus-sujets » essayent à travers des activités qui offrent une protection sociale (autonomie), une valorisation de leurs compétences et une reconnaissance sociétale, de vivre différemment le rapport à la monoparentalité en contrant les tendances à l’isolement et en pratiquant une autre sociabilité plus reliée et engagée avec d’autres ». </a:t>
            </a:r>
          </a:p>
          <a:p>
            <a:pPr marL="0" indent="0">
              <a:buNone/>
            </a:pPr>
            <a:endParaRPr lang="fr-BE" dirty="0"/>
          </a:p>
        </p:txBody>
      </p:sp>
    </p:spTree>
    <p:extLst>
      <p:ext uri="{BB962C8B-B14F-4D97-AF65-F5344CB8AC3E}">
        <p14:creationId xmlns:p14="http://schemas.microsoft.com/office/powerpoint/2010/main" val="324870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841883471"/>
              </p:ext>
            </p:extLst>
          </p:nvPr>
        </p:nvGraphicFramePr>
        <p:xfrm>
          <a:off x="196343" y="76378"/>
          <a:ext cx="11837506" cy="6689192"/>
        </p:xfrm>
        <a:graphic>
          <a:graphicData uri="http://schemas.openxmlformats.org/drawingml/2006/table">
            <a:tbl>
              <a:tblPr firstRow="1" firstCol="1" bandRow="1">
                <a:tableStyleId>{5C22544A-7EE6-4342-B048-85BDC9FD1C3A}</a:tableStyleId>
              </a:tblPr>
              <a:tblGrid>
                <a:gridCol w="6254136">
                  <a:extLst>
                    <a:ext uri="{9D8B030D-6E8A-4147-A177-3AD203B41FA5}">
                      <a16:colId xmlns:a16="http://schemas.microsoft.com/office/drawing/2014/main" val="2294772133"/>
                    </a:ext>
                  </a:extLst>
                </a:gridCol>
                <a:gridCol w="5583370">
                  <a:extLst>
                    <a:ext uri="{9D8B030D-6E8A-4147-A177-3AD203B41FA5}">
                      <a16:colId xmlns:a16="http://schemas.microsoft.com/office/drawing/2014/main" val="3482660621"/>
                    </a:ext>
                  </a:extLst>
                </a:gridCol>
              </a:tblGrid>
              <a:tr h="484217">
                <a:tc gridSpan="2">
                  <a:txBody>
                    <a:bodyPr/>
                    <a:lstStyle/>
                    <a:p>
                      <a:pPr algn="l">
                        <a:spcAft>
                          <a:spcPts val="0"/>
                        </a:spcAft>
                      </a:pPr>
                      <a:r>
                        <a:rPr lang="fr-FR" sz="1100" dirty="0">
                          <a:effectLst/>
                        </a:rPr>
                        <a:t> </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hMerge="1">
                  <a:txBody>
                    <a:bodyPr/>
                    <a:lstStyle/>
                    <a:p>
                      <a:endParaRPr lang="en-GB"/>
                    </a:p>
                  </a:txBody>
                  <a:tcPr/>
                </a:tc>
                <a:extLst>
                  <a:ext uri="{0D108BD9-81ED-4DB2-BD59-A6C34878D82A}">
                    <a16:rowId xmlns:a16="http://schemas.microsoft.com/office/drawing/2014/main" val="2520394321"/>
                  </a:ext>
                </a:extLst>
              </a:tr>
              <a:tr h="161406">
                <a:tc>
                  <a:txBody>
                    <a:bodyPr/>
                    <a:lstStyle/>
                    <a:p>
                      <a:pPr algn="l">
                        <a:spcAft>
                          <a:spcPts val="0"/>
                        </a:spcAft>
                      </a:pPr>
                      <a:r>
                        <a:rPr lang="fr-FR" sz="1100">
                          <a:effectLst/>
                        </a:rPr>
                        <a:t>Approche préconisée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Groupes-cibles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1614799344"/>
                  </a:ext>
                </a:extLst>
              </a:tr>
              <a:tr h="161406">
                <a:tc>
                  <a:txBody>
                    <a:bodyPr/>
                    <a:lstStyle/>
                    <a:p>
                      <a:pPr algn="l">
                        <a:spcAft>
                          <a:spcPts val="0"/>
                        </a:spcAft>
                      </a:pPr>
                      <a:r>
                        <a:rPr lang="fr-FR" sz="1100">
                          <a:effectLst/>
                        </a:rPr>
                        <a:t>- Gender &amp; poverty mainstreaming</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Egalité femmes-hommes et effet sur la pauvreté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4030059806"/>
                  </a:ext>
                </a:extLst>
              </a:tr>
              <a:tr h="322812">
                <a:tc>
                  <a:txBody>
                    <a:bodyPr/>
                    <a:lstStyle/>
                    <a:p>
                      <a:pPr algn="l">
                        <a:spcAft>
                          <a:spcPts val="0"/>
                        </a:spcAft>
                      </a:pPr>
                      <a:r>
                        <a:rPr lang="fr-FR" sz="1100">
                          <a:effectLst/>
                        </a:rPr>
                        <a:t>- Work-life balance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dirty="0">
                          <a:effectLst/>
                        </a:rPr>
                        <a:t>Parents travailleurs, entreprises mettant en place des programmes de diversité envers les parents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4013261949"/>
                  </a:ext>
                </a:extLst>
              </a:tr>
              <a:tr h="161406">
                <a:tc>
                  <a:txBody>
                    <a:bodyPr/>
                    <a:lstStyle/>
                    <a:p>
                      <a:pPr algn="l">
                        <a:spcAft>
                          <a:spcPts val="0"/>
                        </a:spcAft>
                      </a:pPr>
                      <a:r>
                        <a:rPr lang="fr-FR" sz="1100">
                          <a:effectLst/>
                        </a:rPr>
                        <a:t>- Transitions socio-professionnelles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Travailleurs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97173206"/>
                  </a:ext>
                </a:extLst>
              </a:tr>
              <a:tr h="161406">
                <a:tc>
                  <a:txBody>
                    <a:bodyPr/>
                    <a:lstStyle/>
                    <a:p>
                      <a:pPr algn="l">
                        <a:spcAft>
                          <a:spcPts val="0"/>
                        </a:spcAft>
                      </a:pPr>
                      <a:r>
                        <a:rPr lang="fr-FR" sz="1100">
                          <a:effectLst/>
                        </a:rPr>
                        <a:t>- Soutien aux travailleuses pauvres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Travailleuses pauvres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1453638848"/>
                  </a:ext>
                </a:extLst>
              </a:tr>
              <a:tr h="161406">
                <a:tc>
                  <a:txBody>
                    <a:bodyPr/>
                    <a:lstStyle/>
                    <a:p>
                      <a:pPr algn="l">
                        <a:spcAft>
                          <a:spcPts val="0"/>
                        </a:spcAft>
                      </a:pPr>
                      <a:r>
                        <a:rPr lang="fr-FR" sz="1100">
                          <a:effectLst/>
                        </a:rPr>
                        <a:t>- Information et accompagnement </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Parents seuls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76822138"/>
                  </a:ext>
                </a:extLst>
              </a:tr>
              <a:tr h="322812">
                <a:tc>
                  <a:txBody>
                    <a:bodyPr/>
                    <a:lstStyle/>
                    <a:p>
                      <a:pPr algn="l">
                        <a:spcAft>
                          <a:spcPts val="0"/>
                        </a:spcAft>
                      </a:pPr>
                      <a:r>
                        <a:rPr lang="fr-FR" sz="1100">
                          <a:effectLst/>
                        </a:rPr>
                        <a:t>- Accompagnement des transitions familiales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Bénéficiaires de l’aide de type juridique et/ou de la médiation, victimes de violences conjugales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311506165"/>
                  </a:ext>
                </a:extLst>
              </a:tr>
              <a:tr h="469463">
                <a:tc>
                  <a:txBody>
                    <a:bodyPr/>
                    <a:lstStyle/>
                    <a:p>
                      <a:pPr algn="l">
                        <a:spcAft>
                          <a:spcPts val="0"/>
                        </a:spcAft>
                      </a:pPr>
                      <a:r>
                        <a:rPr lang="fr-FR" sz="1100">
                          <a:effectLst/>
                        </a:rPr>
                        <a:t>- Inclure le paramètre de parentalité dans les statistiques démographiques et socio-économiques sexo-spécifiques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Familles monoparentales, femmes, parents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4783798"/>
                  </a:ext>
                </a:extLst>
              </a:tr>
              <a:tr h="484217">
                <a:tc>
                  <a:txBody>
                    <a:bodyPr/>
                    <a:lstStyle/>
                    <a:p>
                      <a:pPr algn="l">
                        <a:spcAft>
                          <a:spcPts val="0"/>
                        </a:spcAft>
                      </a:pPr>
                      <a:r>
                        <a:rPr lang="fr-FR" sz="1100">
                          <a:effectLst/>
                        </a:rPr>
                        <a:t>- Réserver un pourcentage de places d’accueil de la petite enfance (quotas)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Familles précarisées et en particulier les familles monoparentales, travailleurs avec horaires de travail atypiques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139629387"/>
                  </a:ext>
                </a:extLst>
              </a:tr>
              <a:tr h="322812">
                <a:tc>
                  <a:txBody>
                    <a:bodyPr/>
                    <a:lstStyle/>
                    <a:p>
                      <a:pPr algn="l">
                        <a:spcAft>
                          <a:spcPts val="0"/>
                        </a:spcAft>
                      </a:pPr>
                      <a:r>
                        <a:rPr lang="fr-FR" sz="1100">
                          <a:effectLst/>
                        </a:rPr>
                        <a:t>- Maintien du bénéfice des revenus de remplacement et des aides au logement</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Familles monoparentales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806508882"/>
                  </a:ext>
                </a:extLst>
              </a:tr>
              <a:tr h="161406">
                <a:tc>
                  <a:txBody>
                    <a:bodyPr/>
                    <a:lstStyle/>
                    <a:p>
                      <a:pPr algn="l">
                        <a:spcAft>
                          <a:spcPts val="0"/>
                        </a:spcAft>
                      </a:pPr>
                      <a:r>
                        <a:rPr lang="fr-FR" sz="1100">
                          <a:effectLst/>
                        </a:rPr>
                        <a:t>- Accès aux formations qualifiantes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Femmes seules avec enfant(s)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1308188211"/>
                  </a:ext>
                </a:extLst>
              </a:tr>
              <a:tr h="322812">
                <a:tc>
                  <a:txBody>
                    <a:bodyPr/>
                    <a:lstStyle/>
                    <a:p>
                      <a:pPr algn="l">
                        <a:spcAft>
                          <a:spcPts val="0"/>
                        </a:spcAft>
                      </a:pPr>
                      <a:r>
                        <a:rPr lang="fr-FR" sz="1100">
                          <a:effectLst/>
                        </a:rPr>
                        <a:t>- Conventions de partenariat d’Actiris – accompagnement spécifique de publics-cibles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Familles monoparentales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68032486"/>
                  </a:ext>
                </a:extLst>
              </a:tr>
              <a:tr h="161406">
                <a:tc>
                  <a:txBody>
                    <a:bodyPr/>
                    <a:lstStyle/>
                    <a:p>
                      <a:pPr algn="l">
                        <a:spcAft>
                          <a:spcPts val="0"/>
                        </a:spcAft>
                      </a:pPr>
                      <a:r>
                        <a:rPr lang="fr-FR" sz="1100">
                          <a:effectLst/>
                        </a:rPr>
                        <a:t>- Mesurer et effacer les pièges à l’emploi</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Personnes pauvres et victimes du piège à l’emploi</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64745932"/>
                  </a:ext>
                </a:extLst>
              </a:tr>
              <a:tr h="625950">
                <a:tc>
                  <a:txBody>
                    <a:bodyPr/>
                    <a:lstStyle/>
                    <a:p>
                      <a:pPr algn="l">
                        <a:spcAft>
                          <a:spcPts val="0"/>
                        </a:spcAft>
                      </a:pPr>
                      <a:r>
                        <a:rPr lang="fr-FR" sz="1100">
                          <a:effectLst/>
                        </a:rPr>
                        <a:t>- Mesurer et prévoir les mécanismes de contrôle pouvant déployer de fausses « monoparentalités et/ou divorces » </a:t>
                      </a:r>
                      <a:endParaRPr lang="fr-BE" sz="1200">
                        <a:effectLst/>
                      </a:endParaRPr>
                    </a:p>
                    <a:p>
                      <a:pPr algn="l">
                        <a:spcAft>
                          <a:spcPts val="0"/>
                        </a:spcAft>
                      </a:pPr>
                      <a:r>
                        <a:rPr lang="fr-FR" sz="1100">
                          <a:effectLst/>
                        </a:rPr>
                        <a:t>dus aux bénéfices des différentes primes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Fausses monoparentalités, fraudeurs sociaux</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950765203"/>
                  </a:ext>
                </a:extLst>
              </a:tr>
              <a:tr h="322812">
                <a:tc>
                  <a:txBody>
                    <a:bodyPr/>
                    <a:lstStyle/>
                    <a:p>
                      <a:pPr algn="l">
                        <a:spcAft>
                          <a:spcPts val="0"/>
                        </a:spcAft>
                      </a:pPr>
                      <a:r>
                        <a:rPr lang="fr-FR" sz="1100">
                          <a:effectLst/>
                        </a:rPr>
                        <a:t>- Allocation loyer, loyers sensibles au genre, accessibilité au logement</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Locataires, personnes à bas revenu</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1304641465"/>
                  </a:ext>
                </a:extLst>
              </a:tr>
              <a:tr h="161406">
                <a:tc>
                  <a:txBody>
                    <a:bodyPr/>
                    <a:lstStyle/>
                    <a:p>
                      <a:pPr algn="l">
                        <a:spcAft>
                          <a:spcPts val="0"/>
                        </a:spcAft>
                      </a:pPr>
                      <a:r>
                        <a:rPr lang="fr-FR" sz="1100">
                          <a:effectLst/>
                        </a:rPr>
                        <a:t>- Accès au logement social</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Familles monoparentales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240689656"/>
                  </a:ext>
                </a:extLst>
              </a:tr>
              <a:tr h="484217">
                <a:tc>
                  <a:txBody>
                    <a:bodyPr/>
                    <a:lstStyle/>
                    <a:p>
                      <a:pPr algn="l">
                        <a:spcAft>
                          <a:spcPts val="0"/>
                        </a:spcAft>
                      </a:pPr>
                      <a:r>
                        <a:rPr lang="fr-FR" sz="1100" dirty="0">
                          <a:effectLst/>
                        </a:rPr>
                        <a:t>- Individualiser les droits aux allocations dans des situations particulières à l’aide sociale, au logement, comme la « </a:t>
                      </a:r>
                      <a:r>
                        <a:rPr lang="fr-FR" sz="1100" dirty="0" err="1">
                          <a:effectLst/>
                        </a:rPr>
                        <a:t>co-location</a:t>
                      </a:r>
                      <a:r>
                        <a:rPr lang="fr-FR" sz="1100" dirty="0">
                          <a:effectLst/>
                        </a:rPr>
                        <a:t> » ou le logement partagé</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Ayant droit à la protection sociale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360787686"/>
                  </a:ext>
                </a:extLst>
              </a:tr>
              <a:tr h="161406">
                <a:tc>
                  <a:txBody>
                    <a:bodyPr/>
                    <a:lstStyle/>
                    <a:p>
                      <a:pPr algn="l">
                        <a:spcAft>
                          <a:spcPts val="0"/>
                        </a:spcAft>
                      </a:pPr>
                      <a:r>
                        <a:rPr lang="fr-FR" sz="1100">
                          <a:effectLst/>
                        </a:rPr>
                        <a:t>- Protection des enfants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Enfants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474217575"/>
                  </a:ext>
                </a:extLst>
              </a:tr>
              <a:tr h="161406">
                <a:tc>
                  <a:txBody>
                    <a:bodyPr/>
                    <a:lstStyle/>
                    <a:p>
                      <a:pPr algn="l">
                        <a:spcAft>
                          <a:spcPts val="0"/>
                        </a:spcAft>
                      </a:pPr>
                      <a:r>
                        <a:rPr lang="fr-FR" sz="1100">
                          <a:effectLst/>
                        </a:rPr>
                        <a:t>- Activités, lieux et services socio-culturels de proximité</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Femme-habitante de quartier</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237121660"/>
                  </a:ext>
                </a:extLst>
              </a:tr>
              <a:tr h="161406">
                <a:tc>
                  <a:txBody>
                    <a:bodyPr/>
                    <a:lstStyle/>
                    <a:p>
                      <a:pPr algn="l">
                        <a:spcAft>
                          <a:spcPts val="0"/>
                        </a:spcAft>
                      </a:pPr>
                      <a:r>
                        <a:rPr lang="fr-FR" sz="1100">
                          <a:effectLst/>
                        </a:rPr>
                        <a:t>- Activités extrascolaires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Enfants des parents à bas revenus</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45043078"/>
                  </a:ext>
                </a:extLst>
              </a:tr>
              <a:tr h="322812">
                <a:tc>
                  <a:txBody>
                    <a:bodyPr/>
                    <a:lstStyle/>
                    <a:p>
                      <a:pPr algn="l">
                        <a:spcAft>
                          <a:spcPts val="0"/>
                        </a:spcAft>
                      </a:pPr>
                      <a:r>
                        <a:rPr lang="fr-FR" sz="1100">
                          <a:effectLst/>
                        </a:rPr>
                        <a:t>- Aménagement du territoire et consultation des bénéficiaires dans les plans et projets d’aménagement</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Citoyen, approche genrée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764485677"/>
                  </a:ext>
                </a:extLst>
              </a:tr>
              <a:tr h="161406">
                <a:tc>
                  <a:txBody>
                    <a:bodyPr/>
                    <a:lstStyle/>
                    <a:p>
                      <a:pPr algn="l">
                        <a:spcAft>
                          <a:spcPts val="0"/>
                        </a:spcAft>
                      </a:pPr>
                      <a:r>
                        <a:rPr lang="fr-FR" sz="1100">
                          <a:effectLst/>
                        </a:rPr>
                        <a:t>- Mobilité</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a:effectLst/>
                        </a:rPr>
                        <a:t>Personnes avec poussette</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756678172"/>
                  </a:ext>
                </a:extLst>
              </a:tr>
              <a:tr h="161406">
                <a:tc>
                  <a:txBody>
                    <a:bodyPr/>
                    <a:lstStyle/>
                    <a:p>
                      <a:pPr algn="l">
                        <a:spcAft>
                          <a:spcPts val="0"/>
                        </a:spcAft>
                      </a:pPr>
                      <a:r>
                        <a:rPr lang="fr-FR" sz="1100">
                          <a:effectLst/>
                        </a:rPr>
                        <a:t>- Sentiment de sécurité dans l’espace public</a:t>
                      </a:r>
                      <a:endParaRPr lang="fr-BE" sz="120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tc>
                  <a:txBody>
                    <a:bodyPr/>
                    <a:lstStyle/>
                    <a:p>
                      <a:pPr algn="l">
                        <a:spcAft>
                          <a:spcPts val="0"/>
                        </a:spcAft>
                      </a:pPr>
                      <a:r>
                        <a:rPr lang="fr-FR" sz="1100" dirty="0">
                          <a:effectLst/>
                        </a:rPr>
                        <a:t>Citoyens, femmes</a:t>
                      </a:r>
                      <a:endParaRPr lang="fr-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441" marR="42441" marT="0" marB="0"/>
                </a:tc>
                <a:extLst>
                  <a:ext uri="{0D108BD9-81ED-4DB2-BD59-A6C34878D82A}">
                    <a16:rowId xmlns:a16="http://schemas.microsoft.com/office/drawing/2014/main" val="3006502895"/>
                  </a:ext>
                </a:extLst>
              </a:tr>
            </a:tbl>
          </a:graphicData>
        </a:graphic>
      </p:graphicFrame>
      <p:sp>
        <p:nvSpPr>
          <p:cNvPr id="2" name="Titre 1"/>
          <p:cNvSpPr>
            <a:spLocks noGrp="1"/>
          </p:cNvSpPr>
          <p:nvPr>
            <p:ph type="title"/>
          </p:nvPr>
        </p:nvSpPr>
        <p:spPr>
          <a:xfrm>
            <a:off x="581192" y="-69411"/>
            <a:ext cx="11029616" cy="1013800"/>
          </a:xfrm>
        </p:spPr>
        <p:txBody>
          <a:bodyP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sz="1200" b="1" kern="1200" cap="all" dirty="0">
                <a:solidFill>
                  <a:schemeClr val="bg1"/>
                </a:solidFill>
                <a:effectLst/>
              </a:rPr>
              <a:t>Principales orientations retenues par le Conseil économique et social de la Région de Bruxelles-capitale pour « améliorer la situation des parents seuls » au regard des catégories instituées d’action publique</a:t>
            </a:r>
            <a:endParaRPr lang="fr-BE" sz="1200" dirty="0">
              <a:effectLst/>
            </a:endParaRPr>
          </a:p>
          <a:p>
            <a:endParaRPr lang="en-GB" dirty="0"/>
          </a:p>
        </p:txBody>
      </p:sp>
    </p:spTree>
    <p:extLst>
      <p:ext uri="{BB962C8B-B14F-4D97-AF65-F5344CB8AC3E}">
        <p14:creationId xmlns:p14="http://schemas.microsoft.com/office/powerpoint/2010/main" val="62557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Une </a:t>
            </a:r>
            <a:r>
              <a:rPr lang="en-GB" dirty="0" err="1"/>
              <a:t>approche</a:t>
            </a:r>
            <a:r>
              <a:rPr lang="en-GB" dirty="0"/>
              <a:t> </a:t>
            </a:r>
            <a:r>
              <a:rPr lang="en-GB" dirty="0" err="1"/>
              <a:t>universaliste</a:t>
            </a:r>
            <a:r>
              <a:rPr lang="en-GB" dirty="0"/>
              <a:t> avec adaptation</a:t>
            </a:r>
          </a:p>
        </p:txBody>
      </p:sp>
      <p:sp>
        <p:nvSpPr>
          <p:cNvPr id="3" name="Espace réservé du contenu 2"/>
          <p:cNvSpPr>
            <a:spLocks noGrp="1"/>
          </p:cNvSpPr>
          <p:nvPr>
            <p:ph idx="1"/>
          </p:nvPr>
        </p:nvSpPr>
        <p:spPr>
          <a:xfrm>
            <a:off x="581192" y="2180496"/>
            <a:ext cx="11152389" cy="4110576"/>
          </a:xfrm>
        </p:spPr>
        <p:txBody>
          <a:bodyPr>
            <a:normAutofit/>
          </a:bodyPr>
          <a:lstStyle/>
          <a:p>
            <a:r>
              <a:rPr lang="fr-BE" dirty="0"/>
              <a:t>La reconnaissance de la diversité</a:t>
            </a:r>
          </a:p>
          <a:p>
            <a:pPr lvl="1"/>
            <a:r>
              <a:rPr lang="fr-BE" dirty="0"/>
              <a:t>Mais comment articuler les différentes diversités?</a:t>
            </a:r>
          </a:p>
          <a:p>
            <a:r>
              <a:rPr lang="fr-BE" dirty="0"/>
              <a:t>Entre l’action affirmative ou ciblé sur les publics spécifiques…</a:t>
            </a:r>
          </a:p>
          <a:p>
            <a:pPr lvl="1"/>
            <a:r>
              <a:rPr lang="fr-BE" dirty="0"/>
              <a:t>Étude de </a:t>
            </a:r>
            <a:r>
              <a:rPr lang="fr-BE" dirty="0" err="1"/>
              <a:t>Vandenbroucke</a:t>
            </a:r>
            <a:r>
              <a:rPr lang="fr-BE" dirty="0"/>
              <a:t> et al. (2012) sur les quotas pour les groupes vulnérables (</a:t>
            </a:r>
            <a:r>
              <a:rPr lang="fr-BE" dirty="0" err="1"/>
              <a:t>kansengroepen</a:t>
            </a:r>
            <a:r>
              <a:rPr lang="fr-BE" dirty="0"/>
              <a:t>)
Différentes cibles : monoparentalité, genre, parents, faible revenu, travailleurs pauvre</a:t>
            </a:r>
          </a:p>
          <a:p>
            <a:r>
              <a:rPr lang="fr-BE" dirty="0"/>
              <a:t>... et l’universalisme</a:t>
            </a:r>
          </a:p>
          <a:p>
            <a:pPr lvl="1"/>
            <a:r>
              <a:rPr lang="fr-BE" dirty="0"/>
              <a:t>Comment éviter les seuils, trappes, l’invisibilisation de certains publics?</a:t>
            </a:r>
          </a:p>
          <a:p>
            <a:r>
              <a:rPr lang="fr-BE" dirty="0"/>
              <a:t>Intégration et liens sociaux diversifiées
Attention au « ciblage indirect » aux formes de non recours</a:t>
            </a:r>
            <a:endParaRPr lang="en-GB" dirty="0"/>
          </a:p>
        </p:txBody>
      </p:sp>
    </p:spTree>
    <p:extLst>
      <p:ext uri="{BB962C8B-B14F-4D97-AF65-F5344CB8AC3E}">
        <p14:creationId xmlns:p14="http://schemas.microsoft.com/office/powerpoint/2010/main" val="2725301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Merci !</a:t>
            </a:r>
          </a:p>
        </p:txBody>
      </p:sp>
      <p:sp>
        <p:nvSpPr>
          <p:cNvPr id="4" name="Espace réservé du contenu 3">
            <a:extLst>
              <a:ext uri="{FF2B5EF4-FFF2-40B4-BE49-F238E27FC236}">
                <a16:creationId xmlns:a16="http://schemas.microsoft.com/office/drawing/2014/main" id="{9F504970-FF20-9F44-972E-3706C62D256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57260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a:t>Création</a:t>
            </a:r>
            <a:r>
              <a:rPr lang="en-GB" dirty="0"/>
              <a:t> </a:t>
            </a:r>
            <a:r>
              <a:rPr lang="en-GB" dirty="0" err="1"/>
              <a:t>d’une</a:t>
            </a:r>
            <a:r>
              <a:rPr lang="en-GB" dirty="0"/>
              <a:t> </a:t>
            </a:r>
            <a:r>
              <a:rPr lang="en-GB" dirty="0" err="1"/>
              <a:t>catégorie</a:t>
            </a:r>
            <a:endParaRPr lang="en-GB" dirty="0"/>
          </a:p>
        </p:txBody>
      </p:sp>
      <p:sp>
        <p:nvSpPr>
          <p:cNvPr id="3" name="Espace réservé du contenu 2"/>
          <p:cNvSpPr>
            <a:spLocks noGrp="1"/>
          </p:cNvSpPr>
          <p:nvPr>
            <p:ph idx="1"/>
          </p:nvPr>
        </p:nvSpPr>
        <p:spPr>
          <a:xfrm>
            <a:off x="581192" y="2180496"/>
            <a:ext cx="11029615" cy="4392832"/>
          </a:xfrm>
        </p:spPr>
        <p:txBody>
          <a:bodyPr>
            <a:normAutofit/>
          </a:bodyPr>
          <a:lstStyle/>
          <a:p>
            <a:r>
              <a:rPr lang="fr-BE" dirty="0"/>
              <a:t>Historiquement plutôt stigmatisé</a:t>
            </a:r>
          </a:p>
          <a:p>
            <a:r>
              <a:rPr lang="fr-BE" dirty="0"/>
              <a:t>Maternité au-delà du mariage ?</a:t>
            </a:r>
          </a:p>
          <a:p>
            <a:r>
              <a:rPr lang="fr-BE" dirty="0"/>
              <a:t>Problème familial (familles à risque)</a:t>
            </a:r>
          </a:p>
          <a:p>
            <a:r>
              <a:rPr lang="fr-BE" dirty="0"/>
              <a:t>Familles à risque ("structures pathogènes de reproduction sociale")</a:t>
            </a:r>
          </a:p>
          <a:p>
            <a:r>
              <a:rPr lang="fr-BE" dirty="0"/>
              <a:t>Les mères adolescentes ("fille mère") - Les "enfants illégitimes".</a:t>
            </a:r>
          </a:p>
          <a:p>
            <a:r>
              <a:rPr lang="fr-BE" dirty="0"/>
              <a:t>Pas adapté ?</a:t>
            </a:r>
          </a:p>
          <a:p>
            <a:r>
              <a:rPr lang="fr-BE" dirty="0"/>
              <a:t>Une exception : (guerre) veuve </a:t>
            </a:r>
          </a:p>
          <a:p>
            <a:pPr>
              <a:buFont typeface="Symbol" panose="05050102010706020507" pitchFamily="18" charset="2"/>
              <a:buChar char="Þ"/>
            </a:pPr>
            <a:r>
              <a:rPr lang="fr-BE" dirty="0"/>
              <a:t>Nadine </a:t>
            </a:r>
            <a:r>
              <a:rPr lang="fr-BE" dirty="0" err="1"/>
              <a:t>Lefaucheur</a:t>
            </a:r>
            <a:r>
              <a:rPr lang="fr-BE" dirty="0"/>
              <a:t> (France) (basé sur le travail anglo-saxon) =&gt; familles monoparentales</a:t>
            </a:r>
          </a:p>
          <a:p>
            <a:pPr>
              <a:buFont typeface="Symbol" panose="05050102010706020507" pitchFamily="18" charset="2"/>
              <a:buChar char="Þ"/>
            </a:pPr>
            <a:r>
              <a:rPr lang="fr-BE" dirty="0"/>
              <a:t>Travail statistique et sociologique =&gt; mise en avant des vulnérabilités (inégalités)</a:t>
            </a:r>
          </a:p>
          <a:p>
            <a:pPr>
              <a:buFont typeface="Symbol" panose="05050102010706020507" pitchFamily="18" charset="2"/>
              <a:buChar char="Þ"/>
            </a:pPr>
            <a:r>
              <a:rPr lang="fr-BE" dirty="0" err="1"/>
              <a:t>LeGall</a:t>
            </a:r>
            <a:r>
              <a:rPr lang="fr-BE" dirty="0"/>
              <a:t> &amp; Martin (1987) =&gt; situations et représentations diverses</a:t>
            </a:r>
            <a:endParaRPr lang="en-GB" dirty="0"/>
          </a:p>
        </p:txBody>
      </p:sp>
    </p:spTree>
    <p:extLst>
      <p:ext uri="{BB962C8B-B14F-4D97-AF65-F5344CB8AC3E}">
        <p14:creationId xmlns:p14="http://schemas.microsoft.com/office/powerpoint/2010/main" val="406458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Entrées</a:t>
            </a:r>
          </a:p>
        </p:txBody>
      </p:sp>
      <p:sp>
        <p:nvSpPr>
          <p:cNvPr id="3" name="Espace réservé du contenu 2"/>
          <p:cNvSpPr>
            <a:spLocks noGrp="1"/>
          </p:cNvSpPr>
          <p:nvPr>
            <p:ph idx="1"/>
          </p:nvPr>
        </p:nvSpPr>
        <p:spPr>
          <a:xfrm>
            <a:off x="234696" y="1920240"/>
            <a:ext cx="11722608" cy="5102352"/>
          </a:xfrm>
        </p:spPr>
        <p:txBody>
          <a:bodyPr>
            <a:normAutofit fontScale="92500" lnSpcReduction="10000"/>
          </a:bodyPr>
          <a:lstStyle/>
          <a:p>
            <a:r>
              <a:rPr lang="fr-BE" dirty="0"/>
              <a:t>Une forte conflictualité</a:t>
            </a:r>
          </a:p>
          <a:p>
            <a:pPr lvl="1"/>
            <a:r>
              <a:rPr lang="fr-FR" dirty="0"/>
              <a:t>la séparation a des conséquences assez importantes sur la manière dont sont vécues les situations de monoparentalité</a:t>
            </a:r>
          </a:p>
          <a:p>
            <a:pPr lvl="2"/>
            <a:r>
              <a:rPr lang="fr-FR" dirty="0"/>
              <a:t>Emotionnellement</a:t>
            </a:r>
          </a:p>
          <a:p>
            <a:pPr lvl="2"/>
            <a:r>
              <a:rPr lang="fr-FR" dirty="0"/>
              <a:t>Partage (garde partagée, pension alimentaire, etc.)</a:t>
            </a:r>
          </a:p>
          <a:p>
            <a:pPr lvl="2"/>
            <a:r>
              <a:rPr lang="fr-FR" dirty="0"/>
              <a:t>Ressources </a:t>
            </a:r>
            <a:endParaRPr lang="fr-BE" dirty="0"/>
          </a:p>
          <a:p>
            <a:r>
              <a:rPr lang="fr-BE" dirty="0"/>
              <a:t>Un investissement des pères fort variable</a:t>
            </a:r>
          </a:p>
          <a:p>
            <a:pPr lvl="1"/>
            <a:r>
              <a:rPr lang="fr-FR" dirty="0"/>
              <a:t>Là où les liens amoureux et conjugaux sont plus faibles, ce sont surtout les femmes qui doivent assurer la continuation de l’éducation des enfants</a:t>
            </a:r>
          </a:p>
          <a:p>
            <a:pPr lvl="1"/>
            <a:r>
              <a:rPr lang="fr-FR" dirty="0"/>
              <a:t>rares sont les hommes qui assurent une certaine continuité dans leur relations avec les enfants</a:t>
            </a:r>
            <a:endParaRPr lang="fr-BE" dirty="0"/>
          </a:p>
          <a:p>
            <a:r>
              <a:rPr lang="fr-BE" dirty="0"/>
              <a:t>Des situations plus négociées</a:t>
            </a:r>
          </a:p>
          <a:p>
            <a:pPr lvl="1"/>
            <a:r>
              <a:rPr lang="fr-FR" dirty="0"/>
              <a:t>la figure de « nouveaux pères » </a:t>
            </a:r>
          </a:p>
          <a:p>
            <a:pPr lvl="1"/>
            <a:r>
              <a:rPr lang="fr-FR" dirty="0"/>
              <a:t>Processus </a:t>
            </a:r>
            <a:r>
              <a:rPr lang="fr-BE" dirty="0"/>
              <a:t>qui nécessite des ingrédients (lieux de domicile proches, capacité à séparer le conflit conjugal de la sphère parentale, des moyens, etc.)</a:t>
            </a:r>
          </a:p>
          <a:p>
            <a:r>
              <a:rPr lang="fr-FR" dirty="0"/>
              <a:t>Un autre support, - des instances et des procédures de médiation qui apportent un soutien en aidant à fixer des règles pour que les parents puissent sortir d’une négociation de « un à un » autour de l’enfant. </a:t>
            </a:r>
          </a:p>
          <a:p>
            <a:r>
              <a:rPr lang="fr-FR" dirty="0"/>
              <a:t>les parents cherchent à ne pas faire subir le conflit conjugal à l’enfant, mais…</a:t>
            </a:r>
          </a:p>
          <a:p>
            <a:endParaRPr lang="fr-FR" dirty="0"/>
          </a:p>
        </p:txBody>
      </p:sp>
    </p:spTree>
    <p:extLst>
      <p:ext uri="{BB962C8B-B14F-4D97-AF65-F5344CB8AC3E}">
        <p14:creationId xmlns:p14="http://schemas.microsoft.com/office/powerpoint/2010/main" val="329303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Monoparentalité</a:t>
            </a:r>
          </a:p>
        </p:txBody>
      </p:sp>
      <p:sp>
        <p:nvSpPr>
          <p:cNvPr id="3" name="Espace réservé du contenu 2"/>
          <p:cNvSpPr>
            <a:spLocks noGrp="1"/>
          </p:cNvSpPr>
          <p:nvPr>
            <p:ph idx="1"/>
          </p:nvPr>
        </p:nvSpPr>
        <p:spPr>
          <a:xfrm>
            <a:off x="484632" y="1956816"/>
            <a:ext cx="11539728" cy="4784552"/>
          </a:xfrm>
        </p:spPr>
        <p:txBody>
          <a:bodyPr>
            <a:normAutofit fontScale="92500" lnSpcReduction="20000"/>
          </a:bodyPr>
          <a:lstStyle/>
          <a:p>
            <a:r>
              <a:rPr lang="fr-BE" dirty="0"/>
              <a:t>La monoparentalité à temps partiel</a:t>
            </a:r>
          </a:p>
          <a:p>
            <a:pPr lvl="1"/>
            <a:r>
              <a:rPr lang="fr-BE" dirty="0"/>
              <a:t>Des parents qui vivent à différents domiciles (p.ex. travail à l’étranger)</a:t>
            </a:r>
          </a:p>
          <a:p>
            <a:r>
              <a:rPr lang="fr-BE" dirty="0"/>
              <a:t>Les soutiens apportés par la famille</a:t>
            </a:r>
          </a:p>
          <a:p>
            <a:pPr lvl="1"/>
            <a:r>
              <a:rPr lang="fr-BE" dirty="0"/>
              <a:t>Parfois soutiens essentiels (mais rarement disponible)</a:t>
            </a:r>
          </a:p>
          <a:p>
            <a:pPr lvl="1"/>
            <a:r>
              <a:rPr lang="fr-BE" dirty="0"/>
              <a:t>Proximité et distances</a:t>
            </a:r>
          </a:p>
          <a:p>
            <a:pPr lvl="1"/>
            <a:r>
              <a:rPr lang="fr-BE" dirty="0"/>
              <a:t>Conflits</a:t>
            </a:r>
          </a:p>
          <a:p>
            <a:r>
              <a:rPr lang="fr-FR" dirty="0"/>
              <a:t>La fonction éducative ne se limite pas à « la famille ».</a:t>
            </a:r>
          </a:p>
          <a:p>
            <a:pPr lvl="1"/>
            <a:r>
              <a:rPr lang="fr-FR" dirty="0"/>
              <a:t>contacts avec d’autres membres de la famille, </a:t>
            </a:r>
          </a:p>
          <a:p>
            <a:pPr lvl="1"/>
            <a:r>
              <a:rPr lang="fr-FR" dirty="0"/>
              <a:t>voisins </a:t>
            </a:r>
          </a:p>
          <a:p>
            <a:pPr lvl="1"/>
            <a:r>
              <a:rPr lang="fr-FR" dirty="0"/>
              <a:t>enfants fréquentant les crèches, l’école, des associations de quartiers, allant en vacances avec la mutuelle, à des clubs sportifs, etc. </a:t>
            </a:r>
          </a:p>
          <a:p>
            <a:pPr lvl="1"/>
            <a:r>
              <a:rPr lang="fr-FR" dirty="0"/>
              <a:t>possibilités offertes par des milieux de socialisation différents </a:t>
            </a:r>
          </a:p>
          <a:p>
            <a:pPr marL="274320" lvl="1" indent="0">
              <a:buNone/>
            </a:pPr>
            <a:r>
              <a:rPr lang="fr-FR" dirty="0"/>
              <a:t>=&gt; Ces supports sont importants pour les parents</a:t>
            </a:r>
          </a:p>
          <a:p>
            <a:r>
              <a:rPr lang="fr-BE" dirty="0"/>
              <a:t>La séparation et les enfants</a:t>
            </a:r>
          </a:p>
          <a:p>
            <a:pPr lvl="1"/>
            <a:r>
              <a:rPr lang="fr-BE" dirty="0"/>
              <a:t>Gérer les effets indésirables de la séparation (conflits, manque du père, etc.) pour que l’enfant puisse se reconstruire</a:t>
            </a:r>
          </a:p>
          <a:p>
            <a:r>
              <a:rPr lang="fr-BE" dirty="0"/>
              <a:t>Assumer seule l’éducation– entre proximité et autorité</a:t>
            </a:r>
          </a:p>
        </p:txBody>
      </p:sp>
    </p:spTree>
    <p:extLst>
      <p:ext uri="{BB962C8B-B14F-4D97-AF65-F5344CB8AC3E}">
        <p14:creationId xmlns:p14="http://schemas.microsoft.com/office/powerpoint/2010/main" val="40235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96368"/>
            <a:ext cx="10515600" cy="750981"/>
          </a:xfrm>
        </p:spPr>
        <p:txBody>
          <a:bodyPr>
            <a:normAutofit fontScale="90000"/>
          </a:bodyPr>
          <a:lstStyle/>
          <a:p>
            <a:r>
              <a:rPr lang="fr-BE" sz="3000" b="1" dirty="0">
                <a:solidFill>
                  <a:schemeClr val="tx1">
                    <a:lumMod val="65000"/>
                    <a:lumOff val="35000"/>
                  </a:schemeClr>
                </a:solidFill>
              </a:rPr>
              <a:t>Continuité dans les statuts socioprofessionnels des Bruxellois de 25 à 44 ans seules avec enfants (2003-2010)</a:t>
            </a:r>
          </a:p>
        </p:txBody>
      </p:sp>
      <p:pic>
        <p:nvPicPr>
          <p:cNvPr id="4" name="Espace réservé du contenu 3" descr="Capture d’écra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30" y="66649"/>
            <a:ext cx="8581370" cy="6583257"/>
          </a:xfrm>
        </p:spPr>
      </p:pic>
    </p:spTree>
    <p:extLst>
      <p:ext uri="{BB962C8B-B14F-4D97-AF65-F5344CB8AC3E}">
        <p14:creationId xmlns:p14="http://schemas.microsoft.com/office/powerpoint/2010/main" val="1826117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5733" y="778932"/>
            <a:ext cx="11094720" cy="961815"/>
          </a:xfrm>
        </p:spPr>
        <p:txBody>
          <a:bodyPr>
            <a:noAutofit/>
          </a:bodyPr>
          <a:lstStyle/>
          <a:p>
            <a:r>
              <a:rPr lang="fr-BE" sz="2400" dirty="0"/>
              <a:t>Part des familles monoparentales en Région bruxelloise par rapport aux quartiers en 2006 comparé à la proportion de structures d’accueil pour enfants de moins de 3 ans (2011) </a:t>
            </a:r>
            <a:endParaRPr lang="fr-FR" sz="2400"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03307" y="1964266"/>
            <a:ext cx="7721085" cy="4893733"/>
          </a:xfrm>
          <a:prstGeom prst="rect">
            <a:avLst/>
          </a:prstGeom>
          <a:ln w="3175">
            <a:solidFill>
              <a:schemeClr val="tx1"/>
            </a:solidFill>
          </a:ln>
        </p:spPr>
      </p:pic>
      <p:sp>
        <p:nvSpPr>
          <p:cNvPr id="5" name="Zone de texte 5"/>
          <p:cNvSpPr txBox="1">
            <a:spLocks noChangeArrowheads="1"/>
          </p:cNvSpPr>
          <p:nvPr/>
        </p:nvSpPr>
        <p:spPr bwMode="auto">
          <a:xfrm>
            <a:off x="7680176" y="4997152"/>
            <a:ext cx="1080120" cy="1152128"/>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15000"/>
              </a:lnSpc>
            </a:pPr>
            <a:r>
              <a:rPr lang="fr-FR" sz="1200" dirty="0">
                <a:latin typeface="Calibri"/>
                <a:ea typeface="Calibri"/>
                <a:cs typeface="Times New Roman"/>
              </a:rPr>
              <a:t>&gt; 63,2 %</a:t>
            </a:r>
            <a:endParaRPr lang="fr-FR" sz="3200" dirty="0">
              <a:latin typeface="Calibri"/>
              <a:ea typeface="Calibri"/>
              <a:cs typeface="Times New Roman"/>
            </a:endParaRPr>
          </a:p>
          <a:p>
            <a:pPr>
              <a:lnSpc>
                <a:spcPct val="115000"/>
              </a:lnSpc>
            </a:pPr>
            <a:r>
              <a:rPr lang="fr-FR" sz="1200" dirty="0">
                <a:latin typeface="Calibri"/>
                <a:ea typeface="Calibri"/>
                <a:cs typeface="Times New Roman"/>
              </a:rPr>
              <a:t>37,7– 63,1</a:t>
            </a:r>
            <a:endParaRPr lang="fr-FR" sz="3200" dirty="0">
              <a:latin typeface="Calibri"/>
              <a:ea typeface="Calibri"/>
              <a:cs typeface="Times New Roman"/>
            </a:endParaRPr>
          </a:p>
          <a:p>
            <a:pPr>
              <a:lnSpc>
                <a:spcPct val="115000"/>
              </a:lnSpc>
            </a:pPr>
            <a:r>
              <a:rPr lang="fr-FR" sz="1200" dirty="0">
                <a:latin typeface="Calibri"/>
                <a:ea typeface="Calibri"/>
                <a:cs typeface="Times New Roman"/>
              </a:rPr>
              <a:t>28,3 – 37,6</a:t>
            </a:r>
            <a:endParaRPr lang="fr-FR" sz="3200" dirty="0">
              <a:latin typeface="Calibri"/>
              <a:ea typeface="Calibri"/>
              <a:cs typeface="Times New Roman"/>
            </a:endParaRPr>
          </a:p>
          <a:p>
            <a:pPr>
              <a:lnSpc>
                <a:spcPct val="115000"/>
              </a:lnSpc>
            </a:pPr>
            <a:r>
              <a:rPr lang="fr-FR" sz="1200" dirty="0">
                <a:latin typeface="Calibri"/>
                <a:ea typeface="Calibri"/>
                <a:cs typeface="Times New Roman"/>
              </a:rPr>
              <a:t>16,8 – 28,2</a:t>
            </a:r>
            <a:endParaRPr lang="fr-FR" sz="3200" dirty="0">
              <a:latin typeface="Calibri"/>
              <a:ea typeface="Calibri"/>
              <a:cs typeface="Times New Roman"/>
            </a:endParaRPr>
          </a:p>
          <a:p>
            <a:pPr>
              <a:lnSpc>
                <a:spcPct val="115000"/>
              </a:lnSpc>
            </a:pPr>
            <a:r>
              <a:rPr lang="fr-FR" sz="1200" dirty="0">
                <a:latin typeface="Calibri"/>
                <a:ea typeface="Calibri"/>
                <a:cs typeface="Times New Roman"/>
              </a:rPr>
              <a:t>&lt; 16,7% </a:t>
            </a:r>
            <a:endParaRPr lang="fr-FR" sz="3200" dirty="0">
              <a:latin typeface="Calibri"/>
              <a:ea typeface="Calibri"/>
              <a:cs typeface="Times New Roman"/>
            </a:endParaRPr>
          </a:p>
          <a:p>
            <a:pPr>
              <a:lnSpc>
                <a:spcPct val="115000"/>
              </a:lnSpc>
              <a:spcAft>
                <a:spcPts val="1000"/>
              </a:spcAft>
            </a:pPr>
            <a:r>
              <a:rPr lang="fr-FR" sz="1100" dirty="0">
                <a:latin typeface="Calibri"/>
                <a:ea typeface="Calibri"/>
                <a:cs typeface="Times New Roman"/>
              </a:rPr>
              <a:t> </a:t>
            </a:r>
          </a:p>
        </p:txBody>
      </p:sp>
    </p:spTree>
    <p:extLst>
      <p:ext uri="{BB962C8B-B14F-4D97-AF65-F5344CB8AC3E}">
        <p14:creationId xmlns:p14="http://schemas.microsoft.com/office/powerpoint/2010/main" val="3736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Part des ménages de types femmes </a:t>
            </a:r>
            <a:r>
              <a:rPr lang="en-GB" dirty="0" err="1"/>
              <a:t>monoparentales</a:t>
            </a:r>
            <a:endParaRPr lang="en-GB" dirty="0"/>
          </a:p>
        </p:txBody>
      </p:sp>
      <p:pic>
        <p:nvPicPr>
          <p:cNvPr id="4" name="Espace réservé du contenu 3"/>
          <p:cNvPicPr>
            <a:picLocks noGrp="1" noChangeAspect="1"/>
          </p:cNvPicPr>
          <p:nvPr>
            <p:ph idx="1"/>
          </p:nvPr>
        </p:nvPicPr>
        <p:blipFill>
          <a:blip r:embed="rId3"/>
          <a:stretch>
            <a:fillRect/>
          </a:stretch>
        </p:blipFill>
        <p:spPr>
          <a:xfrm>
            <a:off x="118405" y="584810"/>
            <a:ext cx="11799735" cy="4786444"/>
          </a:xfrm>
          <a:prstGeom prst="rect">
            <a:avLst/>
          </a:prstGeom>
        </p:spPr>
      </p:pic>
    </p:spTree>
    <p:extLst>
      <p:ext uri="{BB962C8B-B14F-4D97-AF65-F5344CB8AC3E}">
        <p14:creationId xmlns:p14="http://schemas.microsoft.com/office/powerpoint/2010/main" val="1019179356"/>
      </p:ext>
    </p:extLst>
  </p:cSld>
  <p:clrMapOvr>
    <a:masterClrMapping/>
  </p:clrMapOvr>
</p:sld>
</file>

<file path=ppt/theme/theme1.xml><?xml version="1.0" encoding="utf-8"?>
<a:theme xmlns:a="http://schemas.openxmlformats.org/drawingml/2006/main" name="Dividende">
  <a:themeElements>
    <a:clrScheme name="Dividende">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TM03457464[[fn=Dividende]]</Template>
  <TotalTime>25</TotalTime>
  <Words>3939</Words>
  <Application>Microsoft Macintosh PowerPoint</Application>
  <PresentationFormat>Grand écran</PresentationFormat>
  <Paragraphs>306</Paragraphs>
  <Slides>37</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37</vt:i4>
      </vt:variant>
    </vt:vector>
  </HeadingPairs>
  <TitlesOfParts>
    <vt:vector size="43" baseType="lpstr">
      <vt:lpstr>Arial</vt:lpstr>
      <vt:lpstr>Calibri</vt:lpstr>
      <vt:lpstr>Gill Sans MT</vt:lpstr>
      <vt:lpstr>Symbol</vt:lpstr>
      <vt:lpstr>Wingdings 2</vt:lpstr>
      <vt:lpstr>Dividende</vt:lpstr>
      <vt:lpstr>L’accessibilité et la diversité des familles</vt:lpstr>
      <vt:lpstr>Plan</vt:lpstr>
      <vt:lpstr>Trajectoires familiales</vt:lpstr>
      <vt:lpstr>Création d’une catégorie</vt:lpstr>
      <vt:lpstr>Entrées</vt:lpstr>
      <vt:lpstr>Monoparentalité</vt:lpstr>
      <vt:lpstr>Continuité dans les statuts socioprofessionnels des Bruxellois de 25 à 44 ans seules avec enfants (2003-2010)</vt:lpstr>
      <vt:lpstr>Part des familles monoparentales en Région bruxelloise par rapport aux quartiers en 2006 comparé à la proportion de structures d’accueil pour enfants de moins de 3 ans (2011) </vt:lpstr>
      <vt:lpstr>Part des ménages de types femmes monoparentales</vt:lpstr>
      <vt:lpstr>Monoparentalité et perte du travail</vt:lpstr>
      <vt:lpstr>Trouver un travail?</vt:lpstr>
      <vt:lpstr>politiques sociales se trouvent encore dans la logique de la société industrielle</vt:lpstr>
      <vt:lpstr>La famille de la modernité avancée</vt:lpstr>
      <vt:lpstr>Face aux injustices</vt:lpstr>
      <vt:lpstr>Individus/ organisations Pris dans des relations complexes</vt:lpstr>
      <vt:lpstr>Formes de Non-recours</vt:lpstr>
      <vt:lpstr>LE NON-RECOURS PAR ‘NON-CONCERNEMENT’</vt:lpstr>
      <vt:lpstr>LE NON-RECOURS PAR ‘NON-ADHESION’ A L’OFFRE DE SERVICES</vt:lpstr>
      <vt:lpstr>NON RECOURS PAR ‘DENIGREMENT DE SOI’ OU PAR DECOURAGEMENT</vt:lpstr>
      <vt:lpstr>LORSQUE LES MILIEUX D’ACCUEIL SONT CONNUS, EXPERIMENTÉS ET ENTRAINENT D’AUTRES FORMES DE NON-RECOURS </vt:lpstr>
      <vt:lpstr>LES ACTIONS QUE LES FAMILLES METTENT EN PLACE POUR PALLIER LE NON-RECOURS AUX MILIEUX D’ACCUEIL DE L’ENFANCE</vt:lpstr>
      <vt:lpstr>Entre singularités familiales et modèles politiques</vt:lpstr>
      <vt:lpstr>Politiques Publiques en matière de monoparentalité?</vt:lpstr>
      <vt:lpstr>Historique des réponses publiques spécifiques</vt:lpstr>
      <vt:lpstr>Une approche multi-sectorielle – vers un « système compétent »</vt:lpstr>
      <vt:lpstr>Quelques Principes</vt:lpstr>
      <vt:lpstr>Reconnaître - Des familles et des femmes comme les autres</vt:lpstr>
      <vt:lpstr>Les supports à l’articulation des sphères d’activité</vt:lpstr>
      <vt:lpstr>Une vie locale partagée et soutenue par les institutions</vt:lpstr>
      <vt:lpstr>L’accès au logement et à la ville</vt:lpstr>
      <vt:lpstr>Vivre avec d’autres – la proximité</vt:lpstr>
      <vt:lpstr>La participation…</vt:lpstr>
      <vt:lpstr>Participation suite</vt:lpstr>
      <vt:lpstr>Permettre l’engagement</vt:lpstr>
      <vt:lpstr>Principales orientations retenues par le Conseil économique et social de la Région de Bruxelles-capitale pour « améliorer la situation des parents seuls » au regard des catégories instituées d’action publique </vt:lpstr>
      <vt:lpstr>Une approche universaliste avec adaptation</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L’accessibilité et la diversité des familles</dc:title>
  <dc:creator>Martin Wagener</dc:creator>
  <cp:lastModifiedBy>DI VITA Laura</cp:lastModifiedBy>
  <cp:revision>4</cp:revision>
  <dcterms:created xsi:type="dcterms:W3CDTF">2022-05-08T20:56:31Z</dcterms:created>
  <dcterms:modified xsi:type="dcterms:W3CDTF">2022-05-13T12:57:24Z</dcterms:modified>
</cp:coreProperties>
</file>