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handoutMasterIdLst>
    <p:handoutMasterId r:id="rId26"/>
  </p:handoutMasterIdLst>
  <p:sldIdLst>
    <p:sldId id="435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CCFF"/>
    <a:srgbClr val="FFFFCC"/>
    <a:srgbClr val="FF7C8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6" autoAdjust="0"/>
    <p:restoredTop sz="92807" autoAdjust="0"/>
  </p:normalViewPr>
  <p:slideViewPr>
    <p:cSldViewPr snapToGrid="0">
      <p:cViewPr varScale="1">
        <p:scale>
          <a:sx n="107" d="100"/>
          <a:sy n="107" d="100"/>
        </p:scale>
        <p:origin x="13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87DB8-922E-4F0A-BAED-633C848AB597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A1EA616D-86F0-4BE3-87C5-95F65AB67D2D}">
      <dgm:prSet phldrT="[Texte]" custT="1"/>
      <dgm:spPr>
        <a:xfrm>
          <a:off x="124895" y="517042"/>
          <a:ext cx="1379408" cy="454577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BE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ACCUEIL PETITE ENFANCE</a:t>
          </a:r>
          <a:endParaRPr lang="fr-BE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D725B644-8C5C-4783-AADC-0B7261FABF71}" type="parTrans" cxnId="{85DF9874-E80C-42D5-83BD-63330C25CE32}">
      <dgm:prSet/>
      <dgm:spPr/>
      <dgm:t>
        <a:bodyPr/>
        <a:lstStyle/>
        <a:p>
          <a:endParaRPr lang="fr-BE"/>
        </a:p>
      </dgm:t>
    </dgm:pt>
    <dgm:pt modelId="{D7CDF45F-FE33-4B13-91DB-5C3B23C4465D}" type="sibTrans" cxnId="{85DF9874-E80C-42D5-83BD-63330C25CE32}">
      <dgm:prSet/>
      <dgm:spPr/>
      <dgm:t>
        <a:bodyPr/>
        <a:lstStyle/>
        <a:p>
          <a:endParaRPr lang="fr-BE"/>
        </a:p>
      </dgm:t>
    </dgm:pt>
    <dgm:pt modelId="{8D1014C3-4B60-4249-9018-024C7CE19CD1}">
      <dgm:prSet phldrT="[Texte]" custT="1"/>
      <dgm:spPr>
        <a:xfrm>
          <a:off x="2499507" y="170435"/>
          <a:ext cx="1173905" cy="117390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fr-BE" sz="1800" b="1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REFORME</a:t>
          </a:r>
        </a:p>
      </dgm:t>
    </dgm:pt>
    <dgm:pt modelId="{1728EE23-02DD-4A38-9436-4ED2A9AD266D}" type="parTrans" cxnId="{79E3CEEF-9132-4A80-9DE0-613A8FFC0274}">
      <dgm:prSet/>
      <dgm:spPr/>
      <dgm:t>
        <a:bodyPr/>
        <a:lstStyle/>
        <a:p>
          <a:endParaRPr lang="fr-BE"/>
        </a:p>
      </dgm:t>
    </dgm:pt>
    <dgm:pt modelId="{E7298F3C-ADBA-41DC-867D-39E78559CF50}" type="sibTrans" cxnId="{79E3CEEF-9132-4A80-9DE0-613A8FFC0274}">
      <dgm:prSet/>
      <dgm:spPr/>
      <dgm:t>
        <a:bodyPr/>
        <a:lstStyle/>
        <a:p>
          <a:endParaRPr lang="fr-BE"/>
        </a:p>
      </dgm:t>
    </dgm:pt>
    <dgm:pt modelId="{A39825C8-4FAE-465B-8701-E906AAAC0399}" type="pres">
      <dgm:prSet presAssocID="{59B87DB8-922E-4F0A-BAED-633C848AB59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8D92CB6B-430A-43DD-A107-FD1BC2C9143E}" type="pres">
      <dgm:prSet presAssocID="{A1EA616D-86F0-4BE3-87C5-95F65AB67D2D}" presName="chaos" presStyleCnt="0"/>
      <dgm:spPr/>
    </dgm:pt>
    <dgm:pt modelId="{7C829402-71D9-40EE-896C-A4FA8054D8DE}" type="pres">
      <dgm:prSet presAssocID="{A1EA616D-86F0-4BE3-87C5-95F65AB67D2D}" presName="parTx1" presStyleLbl="revTx" presStyleIdx="0" presStyleCnt="1" custLinFactNeighborX="2309" custLinFactNeighborY="1168"/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64655423-6972-431E-BE03-2B3D53B5CC0A}" type="pres">
      <dgm:prSet presAssocID="{A1EA616D-86F0-4BE3-87C5-95F65AB67D2D}" presName="c1" presStyleLbl="node1" presStyleIdx="0" presStyleCnt="19"/>
      <dgm:spPr>
        <a:xfrm>
          <a:off x="91477" y="373478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363BFBC-E303-44F0-9AFD-0EF5EF0D26B2}" type="pres">
      <dgm:prSet presAssocID="{A1EA616D-86F0-4BE3-87C5-95F65AB67D2D}" presName="c2" presStyleLbl="node1" presStyleIdx="1" presStyleCnt="19"/>
      <dgm:spPr>
        <a:xfrm>
          <a:off x="168285" y="219862"/>
          <a:ext cx="109725" cy="10972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AC10F114-F838-4256-B06C-3FED77AA1002}" type="pres">
      <dgm:prSet presAssocID="{A1EA616D-86F0-4BE3-87C5-95F65AB67D2D}" presName="c3" presStyleLbl="node1" presStyleIdx="2" presStyleCnt="19"/>
      <dgm:spPr>
        <a:xfrm>
          <a:off x="352624" y="250585"/>
          <a:ext cx="172426" cy="17242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A7C6BEB-A555-44EA-811F-E56FD8EFAC66}" type="pres">
      <dgm:prSet presAssocID="{A1EA616D-86F0-4BE3-87C5-95F65AB67D2D}" presName="c4" presStyleLbl="node1" presStyleIdx="3" presStyleCnt="19"/>
      <dgm:spPr>
        <a:xfrm>
          <a:off x="506240" y="81608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6104EA6-953C-40BC-AB88-23538E86CFCE}" type="pres">
      <dgm:prSet presAssocID="{A1EA616D-86F0-4BE3-87C5-95F65AB67D2D}" presName="c5" presStyleLbl="node1" presStyleIdx="4" presStyleCnt="19"/>
      <dgm:spPr>
        <a:xfrm>
          <a:off x="705941" y="20161"/>
          <a:ext cx="109725" cy="109725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10CD5A9-B774-467A-AAF0-EF0F557E448C}" type="pres">
      <dgm:prSet presAssocID="{A1EA616D-86F0-4BE3-87C5-95F65AB67D2D}" presName="c6" presStyleLbl="node1" presStyleIdx="5" presStyleCnt="19"/>
      <dgm:spPr>
        <a:xfrm>
          <a:off x="951726" y="127693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FAF05679-29D5-496F-A191-D697BA0207DE}" type="pres">
      <dgm:prSet presAssocID="{A1EA616D-86F0-4BE3-87C5-95F65AB67D2D}" presName="c7" presStyleLbl="node1" presStyleIdx="6" presStyleCnt="19"/>
      <dgm:spPr>
        <a:xfrm>
          <a:off x="1105342" y="204501"/>
          <a:ext cx="172426" cy="172426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50E49B04-6762-49F7-B35C-C7BE5B99BD35}" type="pres">
      <dgm:prSet presAssocID="{A1EA616D-86F0-4BE3-87C5-95F65AB67D2D}" presName="c8" presStyleLbl="node1" presStyleIdx="7" presStyleCnt="19"/>
      <dgm:spPr>
        <a:xfrm>
          <a:off x="1320404" y="373478"/>
          <a:ext cx="109725" cy="109725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DC9E0B91-CC68-4F51-84B5-EA94FD6EE8D6}" type="pres">
      <dgm:prSet presAssocID="{A1EA616D-86F0-4BE3-87C5-95F65AB67D2D}" presName="c9" presStyleLbl="node1" presStyleIdx="8" presStyleCnt="19"/>
      <dgm:spPr>
        <a:xfrm>
          <a:off x="1412574" y="542456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B3983BB9-7AA3-4433-A095-E9854DCB8DCB}" type="pres">
      <dgm:prSet presAssocID="{A1EA616D-86F0-4BE3-87C5-95F65AB67D2D}" presName="c10" presStyleLbl="node1" presStyleIdx="9" presStyleCnt="19"/>
      <dgm:spPr>
        <a:xfrm>
          <a:off x="613771" y="219862"/>
          <a:ext cx="282151" cy="282151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1F7253-DEF2-4270-BAB3-06B75F72EDA6}" type="pres">
      <dgm:prSet presAssocID="{A1EA616D-86F0-4BE3-87C5-95F65AB67D2D}" presName="c11" presStyleLbl="node1" presStyleIdx="10" presStyleCnt="19"/>
      <dgm:spPr>
        <a:xfrm>
          <a:off x="14669" y="803603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9FEEBF8-42AE-4ECA-97B3-221A387E0BCF}" type="pres">
      <dgm:prSet presAssocID="{A1EA616D-86F0-4BE3-87C5-95F65AB67D2D}" presName="c12" presStyleLbl="node1" presStyleIdx="11" presStyleCnt="19"/>
      <dgm:spPr>
        <a:xfrm>
          <a:off x="106839" y="941857"/>
          <a:ext cx="172426" cy="172426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002FB66-F34A-4AF2-AA9B-D6CD5DA0CD90}" type="pres">
      <dgm:prSet presAssocID="{A1EA616D-86F0-4BE3-87C5-95F65AB67D2D}" presName="c13" presStyleLbl="node1" presStyleIdx="12" presStyleCnt="19"/>
      <dgm:spPr>
        <a:xfrm>
          <a:off x="337263" y="1064750"/>
          <a:ext cx="250801" cy="250801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5F49850-F0A2-47CD-85EE-034DF3B4BE98}" type="pres">
      <dgm:prSet presAssocID="{A1EA616D-86F0-4BE3-87C5-95F65AB67D2D}" presName="c14" presStyleLbl="node1" presStyleIdx="13" presStyleCnt="19"/>
      <dgm:spPr>
        <a:xfrm>
          <a:off x="659856" y="1264450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65D6BEEA-1B73-44BB-A3E8-2E85C7DD6AEA}" type="pres">
      <dgm:prSet presAssocID="{A1EA616D-86F0-4BE3-87C5-95F65AB67D2D}" presName="c15" presStyleLbl="node1" presStyleIdx="14" presStyleCnt="19"/>
      <dgm:spPr>
        <a:xfrm>
          <a:off x="721302" y="1064750"/>
          <a:ext cx="172426" cy="172426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FF38B60-5EE2-4641-BAF1-F75348FC4514}" type="pres">
      <dgm:prSet presAssocID="{A1EA616D-86F0-4BE3-87C5-95F65AB67D2D}" presName="c16" presStyleLbl="node1" presStyleIdx="15" presStyleCnt="19"/>
      <dgm:spPr>
        <a:xfrm>
          <a:off x="874918" y="1279812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0678C8B8-9480-4648-991D-6F61EF35010F}" type="pres">
      <dgm:prSet presAssocID="{A1EA616D-86F0-4BE3-87C5-95F65AB67D2D}" presName="c17" presStyleLbl="node1" presStyleIdx="16" presStyleCnt="19"/>
      <dgm:spPr>
        <a:xfrm>
          <a:off x="1013173" y="1034026"/>
          <a:ext cx="250801" cy="250801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0F9EE70-D5CD-4E95-8A83-C7D54A180EEB}" type="pres">
      <dgm:prSet presAssocID="{A1EA616D-86F0-4BE3-87C5-95F65AB67D2D}" presName="c18" presStyleLbl="node1" presStyleIdx="17" presStyleCnt="19"/>
      <dgm:spPr>
        <a:xfrm>
          <a:off x="1351128" y="972580"/>
          <a:ext cx="172426" cy="17242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59C4656B-61C9-497A-BA2D-48C3E37A157A}" type="pres">
      <dgm:prSet presAssocID="{D7CDF45F-FE33-4B13-91DB-5C3B23C4465D}" presName="chevronComposite1" presStyleCnt="0"/>
      <dgm:spPr/>
    </dgm:pt>
    <dgm:pt modelId="{4168B441-E8B3-431A-B23F-D172C3E4E7EC}" type="pres">
      <dgm:prSet presAssocID="{D7CDF45F-FE33-4B13-91DB-5C3B23C4465D}" presName="chevron1" presStyleLbl="sibTrans2D1" presStyleIdx="0" presStyleCnt="2"/>
      <dgm:spPr>
        <a:xfrm>
          <a:off x="1523554" y="250330"/>
          <a:ext cx="506390" cy="966755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06E1AB8-D3D2-41D0-AAD5-3176278C652B}" type="pres">
      <dgm:prSet presAssocID="{D7CDF45F-FE33-4B13-91DB-5C3B23C4465D}" presName="spChevron1" presStyleCnt="0"/>
      <dgm:spPr/>
    </dgm:pt>
    <dgm:pt modelId="{51EC160D-D533-4D35-B110-96763909D0D6}" type="pres">
      <dgm:prSet presAssocID="{D7CDF45F-FE33-4B13-91DB-5C3B23C4465D}" presName="overlap" presStyleCnt="0"/>
      <dgm:spPr/>
    </dgm:pt>
    <dgm:pt modelId="{482F750B-558C-4D02-A4A1-798A3AFC469E}" type="pres">
      <dgm:prSet presAssocID="{D7CDF45F-FE33-4B13-91DB-5C3B23C4465D}" presName="chevronComposite2" presStyleCnt="0"/>
      <dgm:spPr/>
    </dgm:pt>
    <dgm:pt modelId="{3E2452A7-EDE4-4297-B834-A34F756325C3}" type="pres">
      <dgm:prSet presAssocID="{D7CDF45F-FE33-4B13-91DB-5C3B23C4465D}" presName="chevron2" presStyleLbl="sibTrans2D1" presStyleIdx="1" presStyleCnt="2"/>
      <dgm:spPr>
        <a:xfrm>
          <a:off x="1937873" y="250330"/>
          <a:ext cx="506390" cy="966755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A810EFD-FCEB-4BA1-9D74-8CBCAC52045B}" type="pres">
      <dgm:prSet presAssocID="{D7CDF45F-FE33-4B13-91DB-5C3B23C4465D}" presName="spChevron2" presStyleCnt="0"/>
      <dgm:spPr/>
    </dgm:pt>
    <dgm:pt modelId="{546EE415-B347-427C-ABD7-0BCBB6D54CFA}" type="pres">
      <dgm:prSet presAssocID="{8D1014C3-4B60-4249-9018-024C7CE19CD1}" presName="last" presStyleCnt="0"/>
      <dgm:spPr/>
    </dgm:pt>
    <dgm:pt modelId="{2FBC3735-657F-48B2-8CFE-8E399A24BA25}" type="pres">
      <dgm:prSet presAssocID="{8D1014C3-4B60-4249-9018-024C7CE19CD1}" presName="circleTx" presStyleLbl="node1" presStyleIdx="18" presStyleCnt="19"/>
      <dgm:spPr>
        <a:prstGeom prst="ellipse">
          <a:avLst/>
        </a:prstGeom>
      </dgm:spPr>
      <dgm:t>
        <a:bodyPr/>
        <a:lstStyle/>
        <a:p>
          <a:endParaRPr lang="fr-BE"/>
        </a:p>
      </dgm:t>
    </dgm:pt>
    <dgm:pt modelId="{C0DB4FFF-5591-4A27-B3B5-71CBF6BA3BBF}" type="pres">
      <dgm:prSet presAssocID="{8D1014C3-4B60-4249-9018-024C7CE19CD1}" presName="spN" presStyleCnt="0"/>
      <dgm:spPr/>
    </dgm:pt>
  </dgm:ptLst>
  <dgm:cxnLst>
    <dgm:cxn modelId="{67EF814B-BE37-40BC-8584-AF7BADC6E937}" type="presOf" srcId="{59B87DB8-922E-4F0A-BAED-633C848AB597}" destId="{A39825C8-4FAE-465B-8701-E906AAAC0399}" srcOrd="0" destOrd="0" presId="urn:microsoft.com/office/officeart/2009/3/layout/RandomtoResultProcess"/>
    <dgm:cxn modelId="{79E3CEEF-9132-4A80-9DE0-613A8FFC0274}" srcId="{59B87DB8-922E-4F0A-BAED-633C848AB597}" destId="{8D1014C3-4B60-4249-9018-024C7CE19CD1}" srcOrd="1" destOrd="0" parTransId="{1728EE23-02DD-4A38-9436-4ED2A9AD266D}" sibTransId="{E7298F3C-ADBA-41DC-867D-39E78559CF50}"/>
    <dgm:cxn modelId="{FE93C2E4-B77A-486D-AA9E-F397AB444342}" type="presOf" srcId="{A1EA616D-86F0-4BE3-87C5-95F65AB67D2D}" destId="{7C829402-71D9-40EE-896C-A4FA8054D8DE}" srcOrd="0" destOrd="0" presId="urn:microsoft.com/office/officeart/2009/3/layout/RandomtoResultProcess"/>
    <dgm:cxn modelId="{E2C5FDA8-0EDE-446E-8691-A370F9EFC3AC}" type="presOf" srcId="{8D1014C3-4B60-4249-9018-024C7CE19CD1}" destId="{2FBC3735-657F-48B2-8CFE-8E399A24BA25}" srcOrd="0" destOrd="0" presId="urn:microsoft.com/office/officeart/2009/3/layout/RandomtoResultProcess"/>
    <dgm:cxn modelId="{85DF9874-E80C-42D5-83BD-63330C25CE32}" srcId="{59B87DB8-922E-4F0A-BAED-633C848AB597}" destId="{A1EA616D-86F0-4BE3-87C5-95F65AB67D2D}" srcOrd="0" destOrd="0" parTransId="{D725B644-8C5C-4783-AADC-0B7261FABF71}" sibTransId="{D7CDF45F-FE33-4B13-91DB-5C3B23C4465D}"/>
    <dgm:cxn modelId="{ED99AF04-364B-4375-AC17-C21BA18D6066}" type="presParOf" srcId="{A39825C8-4FAE-465B-8701-E906AAAC0399}" destId="{8D92CB6B-430A-43DD-A107-FD1BC2C9143E}" srcOrd="0" destOrd="0" presId="urn:microsoft.com/office/officeart/2009/3/layout/RandomtoResultProcess"/>
    <dgm:cxn modelId="{16008775-5F7E-4340-ADAD-2FF51590E6C7}" type="presParOf" srcId="{8D92CB6B-430A-43DD-A107-FD1BC2C9143E}" destId="{7C829402-71D9-40EE-896C-A4FA8054D8DE}" srcOrd="0" destOrd="0" presId="urn:microsoft.com/office/officeart/2009/3/layout/RandomtoResultProcess"/>
    <dgm:cxn modelId="{C7099875-50EC-4523-95E7-CB9E75260AA8}" type="presParOf" srcId="{8D92CB6B-430A-43DD-A107-FD1BC2C9143E}" destId="{64655423-6972-431E-BE03-2B3D53B5CC0A}" srcOrd="1" destOrd="0" presId="urn:microsoft.com/office/officeart/2009/3/layout/RandomtoResultProcess"/>
    <dgm:cxn modelId="{AEDCF663-1C9D-4935-8531-7AD8C96521DB}" type="presParOf" srcId="{8D92CB6B-430A-43DD-A107-FD1BC2C9143E}" destId="{E363BFBC-E303-44F0-9AFD-0EF5EF0D26B2}" srcOrd="2" destOrd="0" presId="urn:microsoft.com/office/officeart/2009/3/layout/RandomtoResultProcess"/>
    <dgm:cxn modelId="{F2801D08-D39D-4DEE-845F-6EAEBF0365F5}" type="presParOf" srcId="{8D92CB6B-430A-43DD-A107-FD1BC2C9143E}" destId="{AC10F114-F838-4256-B06C-3FED77AA1002}" srcOrd="3" destOrd="0" presId="urn:microsoft.com/office/officeart/2009/3/layout/RandomtoResultProcess"/>
    <dgm:cxn modelId="{2D429FD2-FE62-4B97-A833-9E8665DC0F2E}" type="presParOf" srcId="{8D92CB6B-430A-43DD-A107-FD1BC2C9143E}" destId="{8A7C6BEB-A555-44EA-811F-E56FD8EFAC66}" srcOrd="4" destOrd="0" presId="urn:microsoft.com/office/officeart/2009/3/layout/RandomtoResultProcess"/>
    <dgm:cxn modelId="{0155A852-A3DC-4DCF-893F-374C454B664C}" type="presParOf" srcId="{8D92CB6B-430A-43DD-A107-FD1BC2C9143E}" destId="{E6104EA6-953C-40BC-AB88-23538E86CFCE}" srcOrd="5" destOrd="0" presId="urn:microsoft.com/office/officeart/2009/3/layout/RandomtoResultProcess"/>
    <dgm:cxn modelId="{5CFB1C71-4858-4BF8-9DE4-BB68A262FC97}" type="presParOf" srcId="{8D92CB6B-430A-43DD-A107-FD1BC2C9143E}" destId="{E10CD5A9-B774-467A-AAF0-EF0F557E448C}" srcOrd="6" destOrd="0" presId="urn:microsoft.com/office/officeart/2009/3/layout/RandomtoResultProcess"/>
    <dgm:cxn modelId="{900B4D7E-37B6-44DC-8D1C-D28B289B8B63}" type="presParOf" srcId="{8D92CB6B-430A-43DD-A107-FD1BC2C9143E}" destId="{FAF05679-29D5-496F-A191-D697BA0207DE}" srcOrd="7" destOrd="0" presId="urn:microsoft.com/office/officeart/2009/3/layout/RandomtoResultProcess"/>
    <dgm:cxn modelId="{95FB7ABC-80F1-4A22-BB81-56655757B555}" type="presParOf" srcId="{8D92CB6B-430A-43DD-A107-FD1BC2C9143E}" destId="{50E49B04-6762-49F7-B35C-C7BE5B99BD35}" srcOrd="8" destOrd="0" presId="urn:microsoft.com/office/officeart/2009/3/layout/RandomtoResultProcess"/>
    <dgm:cxn modelId="{49CCC828-254D-45AB-9188-36EF18CC3AA0}" type="presParOf" srcId="{8D92CB6B-430A-43DD-A107-FD1BC2C9143E}" destId="{DC9E0B91-CC68-4F51-84B5-EA94FD6EE8D6}" srcOrd="9" destOrd="0" presId="urn:microsoft.com/office/officeart/2009/3/layout/RandomtoResultProcess"/>
    <dgm:cxn modelId="{CC8BC825-7BB1-4B7E-AECF-10234493B6AB}" type="presParOf" srcId="{8D92CB6B-430A-43DD-A107-FD1BC2C9143E}" destId="{B3983BB9-7AA3-4433-A095-E9854DCB8DCB}" srcOrd="10" destOrd="0" presId="urn:microsoft.com/office/officeart/2009/3/layout/RandomtoResultProcess"/>
    <dgm:cxn modelId="{0051E12C-0EB4-48B1-A48C-E89ED6905334}" type="presParOf" srcId="{8D92CB6B-430A-43DD-A107-FD1BC2C9143E}" destId="{7F1F7253-DEF2-4270-BAB3-06B75F72EDA6}" srcOrd="11" destOrd="0" presId="urn:microsoft.com/office/officeart/2009/3/layout/RandomtoResultProcess"/>
    <dgm:cxn modelId="{08D5BF9C-38F4-46D7-895E-0FA4843AB943}" type="presParOf" srcId="{8D92CB6B-430A-43DD-A107-FD1BC2C9143E}" destId="{39FEEBF8-42AE-4ECA-97B3-221A387E0BCF}" srcOrd="12" destOrd="0" presId="urn:microsoft.com/office/officeart/2009/3/layout/RandomtoResultProcess"/>
    <dgm:cxn modelId="{F9E457B3-AE01-4330-8BC7-DB98739A66A0}" type="presParOf" srcId="{8D92CB6B-430A-43DD-A107-FD1BC2C9143E}" destId="{E002FB66-F34A-4AF2-AA9B-D6CD5DA0CD90}" srcOrd="13" destOrd="0" presId="urn:microsoft.com/office/officeart/2009/3/layout/RandomtoResultProcess"/>
    <dgm:cxn modelId="{589E8F56-32E7-4693-884C-88BFA259FBB9}" type="presParOf" srcId="{8D92CB6B-430A-43DD-A107-FD1BC2C9143E}" destId="{35F49850-F0A2-47CD-85EE-034DF3B4BE98}" srcOrd="14" destOrd="0" presId="urn:microsoft.com/office/officeart/2009/3/layout/RandomtoResultProcess"/>
    <dgm:cxn modelId="{54E5CA87-0A1E-455C-8A85-BE9AB0BFB4A2}" type="presParOf" srcId="{8D92CB6B-430A-43DD-A107-FD1BC2C9143E}" destId="{65D6BEEA-1B73-44BB-A3E8-2E85C7DD6AEA}" srcOrd="15" destOrd="0" presId="urn:microsoft.com/office/officeart/2009/3/layout/RandomtoResultProcess"/>
    <dgm:cxn modelId="{7AB7FC3C-5F8A-4DE1-A786-4B234898B2C4}" type="presParOf" srcId="{8D92CB6B-430A-43DD-A107-FD1BC2C9143E}" destId="{4FF38B60-5EE2-4641-BAF1-F75348FC4514}" srcOrd="16" destOrd="0" presId="urn:microsoft.com/office/officeart/2009/3/layout/RandomtoResultProcess"/>
    <dgm:cxn modelId="{68D9EC47-F167-4A97-8075-D54B3C368C44}" type="presParOf" srcId="{8D92CB6B-430A-43DD-A107-FD1BC2C9143E}" destId="{0678C8B8-9480-4648-991D-6F61EF35010F}" srcOrd="17" destOrd="0" presId="urn:microsoft.com/office/officeart/2009/3/layout/RandomtoResultProcess"/>
    <dgm:cxn modelId="{4D88A678-F48A-49D5-BA2C-D67F91B72441}" type="presParOf" srcId="{8D92CB6B-430A-43DD-A107-FD1BC2C9143E}" destId="{30F9EE70-D5CD-4E95-8A83-C7D54A180EEB}" srcOrd="18" destOrd="0" presId="urn:microsoft.com/office/officeart/2009/3/layout/RandomtoResultProcess"/>
    <dgm:cxn modelId="{6A71B737-41F3-4F4D-AD3C-3D1B6CE25C15}" type="presParOf" srcId="{A39825C8-4FAE-465B-8701-E906AAAC0399}" destId="{59C4656B-61C9-497A-BA2D-48C3E37A157A}" srcOrd="1" destOrd="0" presId="urn:microsoft.com/office/officeart/2009/3/layout/RandomtoResultProcess"/>
    <dgm:cxn modelId="{F826E3BF-D9F6-4557-BC92-1ACB75FFAB6D}" type="presParOf" srcId="{59C4656B-61C9-497A-BA2D-48C3E37A157A}" destId="{4168B441-E8B3-431A-B23F-D172C3E4E7EC}" srcOrd="0" destOrd="0" presId="urn:microsoft.com/office/officeart/2009/3/layout/RandomtoResultProcess"/>
    <dgm:cxn modelId="{0CDCFD3D-86C1-4727-9135-232C7DBCEB0F}" type="presParOf" srcId="{59C4656B-61C9-497A-BA2D-48C3E37A157A}" destId="{706E1AB8-D3D2-41D0-AAD5-3176278C652B}" srcOrd="1" destOrd="0" presId="urn:microsoft.com/office/officeart/2009/3/layout/RandomtoResultProcess"/>
    <dgm:cxn modelId="{0CC651BC-9AF8-40E8-8F3D-B12FDFB683A0}" type="presParOf" srcId="{A39825C8-4FAE-465B-8701-E906AAAC0399}" destId="{51EC160D-D533-4D35-B110-96763909D0D6}" srcOrd="2" destOrd="0" presId="urn:microsoft.com/office/officeart/2009/3/layout/RandomtoResultProcess"/>
    <dgm:cxn modelId="{6EC3B676-918D-45A3-AB8D-129E153B80C7}" type="presParOf" srcId="{A39825C8-4FAE-465B-8701-E906AAAC0399}" destId="{482F750B-558C-4D02-A4A1-798A3AFC469E}" srcOrd="3" destOrd="0" presId="urn:microsoft.com/office/officeart/2009/3/layout/RandomtoResultProcess"/>
    <dgm:cxn modelId="{BE73B5B1-D316-4F07-888E-A97E8B23AB77}" type="presParOf" srcId="{482F750B-558C-4D02-A4A1-798A3AFC469E}" destId="{3E2452A7-EDE4-4297-B834-A34F756325C3}" srcOrd="0" destOrd="0" presId="urn:microsoft.com/office/officeart/2009/3/layout/RandomtoResultProcess"/>
    <dgm:cxn modelId="{31428E2E-7EF4-467D-8B5D-89AA341F6D42}" type="presParOf" srcId="{482F750B-558C-4D02-A4A1-798A3AFC469E}" destId="{4A810EFD-FCEB-4BA1-9D74-8CBCAC52045B}" srcOrd="1" destOrd="0" presId="urn:microsoft.com/office/officeart/2009/3/layout/RandomtoResultProcess"/>
    <dgm:cxn modelId="{4A027F18-96AD-4119-A621-D65BD05FF558}" type="presParOf" srcId="{A39825C8-4FAE-465B-8701-E906AAAC0399}" destId="{546EE415-B347-427C-ABD7-0BCBB6D54CFA}" srcOrd="4" destOrd="0" presId="urn:microsoft.com/office/officeart/2009/3/layout/RandomtoResultProcess"/>
    <dgm:cxn modelId="{8EBD2BB4-A7AA-4918-B171-2D729119184A}" type="presParOf" srcId="{546EE415-B347-427C-ABD7-0BCBB6D54CFA}" destId="{2FBC3735-657F-48B2-8CFE-8E399A24BA25}" srcOrd="0" destOrd="0" presId="urn:microsoft.com/office/officeart/2009/3/layout/RandomtoResultProcess"/>
    <dgm:cxn modelId="{1F0082C3-BA4E-4E5B-9E5D-4426467E5524}" type="presParOf" srcId="{546EE415-B347-427C-ABD7-0BCBB6D54CFA}" destId="{C0DB4FFF-5591-4A27-B3B5-71CBF6BA3BBF}" srcOrd="1" destOrd="0" presId="urn:microsoft.com/office/officeart/2009/3/layout/RandomtoResultProcess"/>
  </dgm:cxnLst>
  <dgm:bg>
    <a:solidFill>
      <a:srgbClr val="FFFF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29402-71D9-40EE-896C-A4FA8054D8DE}">
      <dsp:nvSpPr>
        <dsp:cNvPr id="0" name=""/>
        <dsp:cNvSpPr/>
      </dsp:nvSpPr>
      <dsp:spPr>
        <a:xfrm>
          <a:off x="1717247" y="835583"/>
          <a:ext cx="2258421" cy="74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ACCUEIL PETITE ENFANCE</a:t>
          </a:r>
          <a:endParaRPr lang="fr-BE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1717247" y="835583"/>
        <a:ext cx="2258421" cy="744252"/>
      </dsp:txXfrm>
    </dsp:sp>
    <dsp:sp modelId="{64655423-6972-431E-BE03-2B3D53B5CC0A}">
      <dsp:nvSpPr>
        <dsp:cNvPr id="0" name=""/>
        <dsp:cNvSpPr/>
      </dsp:nvSpPr>
      <dsp:spPr>
        <a:xfrm>
          <a:off x="1662534" y="600535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3BFBC-E303-44F0-9AFD-0EF5EF0D26B2}">
      <dsp:nvSpPr>
        <dsp:cNvPr id="0" name=""/>
        <dsp:cNvSpPr/>
      </dsp:nvSpPr>
      <dsp:spPr>
        <a:xfrm>
          <a:off x="1788287" y="349029"/>
          <a:ext cx="179647" cy="179647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0F114-F838-4256-B06C-3FED77AA1002}">
      <dsp:nvSpPr>
        <dsp:cNvPr id="0" name=""/>
        <dsp:cNvSpPr/>
      </dsp:nvSpPr>
      <dsp:spPr>
        <a:xfrm>
          <a:off x="2090094" y="399330"/>
          <a:ext cx="282302" cy="28230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C6BEB-A555-44EA-811F-E56FD8EFAC66}">
      <dsp:nvSpPr>
        <dsp:cNvPr id="0" name=""/>
        <dsp:cNvSpPr/>
      </dsp:nvSpPr>
      <dsp:spPr>
        <a:xfrm>
          <a:off x="2341600" y="122673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04EA6-953C-40BC-AB88-23538E86CFCE}">
      <dsp:nvSpPr>
        <dsp:cNvPr id="0" name=""/>
        <dsp:cNvSpPr/>
      </dsp:nvSpPr>
      <dsp:spPr>
        <a:xfrm>
          <a:off x="2668558" y="22071"/>
          <a:ext cx="179647" cy="179647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CD5A9-B774-467A-AAF0-EF0F557E448C}">
      <dsp:nvSpPr>
        <dsp:cNvPr id="0" name=""/>
        <dsp:cNvSpPr/>
      </dsp:nvSpPr>
      <dsp:spPr>
        <a:xfrm>
          <a:off x="3070968" y="198125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05679-29D5-496F-A191-D697BA0207DE}">
      <dsp:nvSpPr>
        <dsp:cNvPr id="0" name=""/>
        <dsp:cNvSpPr/>
      </dsp:nvSpPr>
      <dsp:spPr>
        <a:xfrm>
          <a:off x="3322474" y="323878"/>
          <a:ext cx="282302" cy="28230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49B04-6762-49F7-B35C-C7BE5B99BD35}">
      <dsp:nvSpPr>
        <dsp:cNvPr id="0" name=""/>
        <dsp:cNvSpPr/>
      </dsp:nvSpPr>
      <dsp:spPr>
        <a:xfrm>
          <a:off x="3674583" y="600535"/>
          <a:ext cx="179647" cy="179647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E0B91-CC68-4F51-84B5-EA94FD6EE8D6}">
      <dsp:nvSpPr>
        <dsp:cNvPr id="0" name=""/>
        <dsp:cNvSpPr/>
      </dsp:nvSpPr>
      <dsp:spPr>
        <a:xfrm>
          <a:off x="3825486" y="877192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83BB9-7AA3-4433-A095-E9854DCB8DCB}">
      <dsp:nvSpPr>
        <dsp:cNvPr id="0" name=""/>
        <dsp:cNvSpPr/>
      </dsp:nvSpPr>
      <dsp:spPr>
        <a:xfrm>
          <a:off x="2517655" y="349029"/>
          <a:ext cx="461949" cy="461949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F7253-DEF2-4270-BAB3-06B75F72EDA6}">
      <dsp:nvSpPr>
        <dsp:cNvPr id="0" name=""/>
        <dsp:cNvSpPr/>
      </dsp:nvSpPr>
      <dsp:spPr>
        <a:xfrm>
          <a:off x="1536781" y="1304752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FEEBF8-42AE-4ECA-97B3-221A387E0BCF}">
      <dsp:nvSpPr>
        <dsp:cNvPr id="0" name=""/>
        <dsp:cNvSpPr/>
      </dsp:nvSpPr>
      <dsp:spPr>
        <a:xfrm>
          <a:off x="1687685" y="1531107"/>
          <a:ext cx="282302" cy="28230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2FB66-F34A-4AF2-AA9B-D6CD5DA0CD90}">
      <dsp:nvSpPr>
        <dsp:cNvPr id="0" name=""/>
        <dsp:cNvSpPr/>
      </dsp:nvSpPr>
      <dsp:spPr>
        <a:xfrm>
          <a:off x="2064944" y="1732312"/>
          <a:ext cx="410622" cy="41062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49850-F0A2-47CD-85EE-034DF3B4BE98}">
      <dsp:nvSpPr>
        <dsp:cNvPr id="0" name=""/>
        <dsp:cNvSpPr/>
      </dsp:nvSpPr>
      <dsp:spPr>
        <a:xfrm>
          <a:off x="2593106" y="2059270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6BEEA-1B73-44BB-A3E8-2E85C7DD6AEA}">
      <dsp:nvSpPr>
        <dsp:cNvPr id="0" name=""/>
        <dsp:cNvSpPr/>
      </dsp:nvSpPr>
      <dsp:spPr>
        <a:xfrm>
          <a:off x="2693709" y="1732312"/>
          <a:ext cx="282302" cy="282302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38B60-5EE2-4641-BAF1-F75348FC4514}">
      <dsp:nvSpPr>
        <dsp:cNvPr id="0" name=""/>
        <dsp:cNvSpPr/>
      </dsp:nvSpPr>
      <dsp:spPr>
        <a:xfrm>
          <a:off x="2945215" y="2084421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78C8B8-9480-4648-991D-6F61EF35010F}">
      <dsp:nvSpPr>
        <dsp:cNvPr id="0" name=""/>
        <dsp:cNvSpPr/>
      </dsp:nvSpPr>
      <dsp:spPr>
        <a:xfrm>
          <a:off x="3171570" y="1682011"/>
          <a:ext cx="410622" cy="41062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F9EE70-D5CD-4E95-8A83-C7D54A180EEB}">
      <dsp:nvSpPr>
        <dsp:cNvPr id="0" name=""/>
        <dsp:cNvSpPr/>
      </dsp:nvSpPr>
      <dsp:spPr>
        <a:xfrm>
          <a:off x="3724884" y="1581409"/>
          <a:ext cx="282302" cy="28230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8B441-E8B3-431A-B23F-D172C3E4E7EC}">
      <dsp:nvSpPr>
        <dsp:cNvPr id="0" name=""/>
        <dsp:cNvSpPr/>
      </dsp:nvSpPr>
      <dsp:spPr>
        <a:xfrm>
          <a:off x="4007187" y="398912"/>
          <a:ext cx="829082" cy="1582809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452A7-EDE4-4297-B834-A34F756325C3}">
      <dsp:nvSpPr>
        <dsp:cNvPr id="0" name=""/>
        <dsp:cNvSpPr/>
      </dsp:nvSpPr>
      <dsp:spPr>
        <a:xfrm>
          <a:off x="4685527" y="398912"/>
          <a:ext cx="829082" cy="1582809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C3735-657F-48B2-8CFE-8E399A24BA25}">
      <dsp:nvSpPr>
        <dsp:cNvPr id="0" name=""/>
        <dsp:cNvSpPr/>
      </dsp:nvSpPr>
      <dsp:spPr>
        <a:xfrm>
          <a:off x="5605056" y="268105"/>
          <a:ext cx="1921965" cy="192196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REFORME</a:t>
          </a:r>
        </a:p>
      </dsp:txBody>
      <dsp:txXfrm>
        <a:off x="5886521" y="549570"/>
        <a:ext cx="1359035" cy="135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A18DED7-8DE4-4638-A361-D62377BB306B}" type="datetimeFigureOut">
              <a:rPr lang="fr-BE" smtClean="0"/>
              <a:t>26-06-20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48EA49C-CDFF-4D02-8C37-9542ED3DFB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848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1A85CFA-FBF3-4C8C-8FD2-1F1CF0EF2A46}" type="datetimeFigureOut">
              <a:rPr lang="fr-BE" smtClean="0"/>
              <a:t>26-06-20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31D7BB9-2F5B-41A9-880E-0FB6749D64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449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150" indent="-301981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922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091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260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429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598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767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936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66338" fontAlgn="base">
              <a:spcBef>
                <a:spcPct val="0"/>
              </a:spcBef>
              <a:spcAft>
                <a:spcPct val="0"/>
              </a:spcAft>
              <a:defRPr/>
            </a:pPr>
            <a:fld id="{CFD6A853-8C0C-4ADD-A958-46D188D4C1F1}" type="slidenum">
              <a:rPr lang="fr-FR" altLang="fr-FR">
                <a:solidFill>
                  <a:srgbClr val="000000"/>
                </a:solidFill>
              </a:rPr>
              <a:pPr defTabSz="96633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5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Pr&#233;sentation%20CA/2016-12/Annexe%20DAPECA20162112-Note%20d'orientation.pdf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766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701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1" y="620713"/>
            <a:ext cx="2171700" cy="55054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620713"/>
            <a:ext cx="6362700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314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224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>
            <a:hlinkClick r:id="rId2" action="ppaction://hlinkfile"/>
            <a:extLst/>
          </p:cNvPr>
          <p:cNvSpPr/>
          <p:nvPr userDrawn="1"/>
        </p:nvSpPr>
        <p:spPr bwMode="auto">
          <a:xfrm>
            <a:off x="6978197" y="6237312"/>
            <a:ext cx="394344" cy="394344"/>
          </a:xfrm>
          <a:prstGeom prst="bevel">
            <a:avLst/>
          </a:prstGeom>
          <a:solidFill>
            <a:schemeClr val="accent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800" b="1" i="0" u="none" strike="noStrike" kern="1200" cap="none" spc="0" normalizeH="0" baseline="0" noProof="0" dirty="0">
              <a:ln>
                <a:noFill/>
              </a:ln>
              <a:solidFill>
                <a:srgbClr val="E200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641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887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730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819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446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3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04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464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78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702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1" y="620713"/>
            <a:ext cx="2171700" cy="55054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620713"/>
            <a:ext cx="6362700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365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0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90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074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2" y="5013326"/>
            <a:ext cx="2562225" cy="85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38476" y="5013326"/>
            <a:ext cx="2563813" cy="85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186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17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164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2327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39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85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0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283076" y="3860800"/>
            <a:ext cx="1319213" cy="2006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2" y="3860800"/>
            <a:ext cx="3806825" cy="2006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1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020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38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548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6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217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262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7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884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7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1073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860800"/>
            <a:ext cx="526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Présentation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5013325"/>
            <a:ext cx="52784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Présentation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E20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1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meul01\Desktop\638403301%20C&#339;urs%20d'Enfants%20Outil%20PO3%2021%20juin.xlsb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Demeul01\Desktop\Outil%20PO3%20pr&#233;gardiennat1.xls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3854" y="4581526"/>
            <a:ext cx="8389323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000" dirty="0" smtClean="0">
                <a:solidFill>
                  <a:srgbClr val="C00000"/>
                </a:solidFill>
              </a:rPr>
              <a:t>Transformation des milieux d’accueil première phase 2019-2022 : séance de présentation de l’outil à destination des pouvoirs organisateurs pour les </a:t>
            </a:r>
            <a:r>
              <a:rPr lang="fr-FR" altLang="fr-FR" sz="2000" dirty="0" err="1" smtClean="0">
                <a:solidFill>
                  <a:srgbClr val="C00000"/>
                </a:solidFill>
              </a:rPr>
              <a:t>Prégardiennat</a:t>
            </a:r>
            <a:endParaRPr lang="fr-FR" altLang="fr-FR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Diagramme 4">
            <a:extLst/>
          </p:cNvPr>
          <p:cNvGraphicFramePr/>
          <p:nvPr>
            <p:extLst/>
          </p:nvPr>
        </p:nvGraphicFramePr>
        <p:xfrm>
          <a:off x="0" y="1668656"/>
          <a:ext cx="9154248" cy="228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601" y="0"/>
            <a:ext cx="1676033" cy="14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Cadastre de l’emploi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56" y="1251444"/>
            <a:ext cx="7950419" cy="4525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56" y="5974747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contractuelles TMS et de direction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781316"/>
            <a:ext cx="926672" cy="8169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62" y="1364304"/>
            <a:ext cx="8547875" cy="4417011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2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268" y="1547446"/>
            <a:ext cx="3592268" cy="45259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Réparation des ETP dans les fonctions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77" y="2136871"/>
            <a:ext cx="588637" cy="34374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65" y="2035761"/>
            <a:ext cx="527173" cy="35385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326" y="2035761"/>
            <a:ext cx="588637" cy="35385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7" y="1967113"/>
            <a:ext cx="434775" cy="33349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363" y="2584938"/>
            <a:ext cx="541608" cy="29873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86499" y="2584938"/>
            <a:ext cx="2426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Si mauvaise répartition de l’ETP dans les fonctions la colonne « VERIF » se met en rouge</a:t>
            </a: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519" y="2046047"/>
            <a:ext cx="434775" cy="3256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914485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Aides à l’emploi 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12" y="1244849"/>
            <a:ext cx="6333882" cy="41045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58" y="5566504"/>
            <a:ext cx="1353429" cy="2987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54216" y="5549789"/>
            <a:ext cx="451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Affecté à l’ONE </a:t>
            </a:r>
            <a:r>
              <a:rPr lang="fr-BE" dirty="0" smtClean="0">
                <a:sym typeface="Wingdings" panose="05000000000000000000" pitchFamily="2" charset="2"/>
              </a:rPr>
              <a:t> aide à l’emploi obtenu par vous-même et affectée à ce jour au subside ONE</a:t>
            </a:r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76" y="5865234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04" y="4590558"/>
            <a:ext cx="1353429" cy="2987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72862" y="4573843"/>
            <a:ext cx="451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accéder à l’étape suivante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26" y="5409068"/>
            <a:ext cx="926672" cy="81693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53" y="950661"/>
            <a:ext cx="8106347" cy="331653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545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95655"/>
            <a:ext cx="8229600" cy="658450"/>
          </a:xfrm>
        </p:spPr>
        <p:txBody>
          <a:bodyPr/>
          <a:lstStyle/>
          <a:p>
            <a:r>
              <a:rPr lang="fr-BE" dirty="0" smtClean="0"/>
              <a:t>Données contractuelle des travailleurs d’encadrement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96" y="5206020"/>
            <a:ext cx="1353429" cy="2987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95954" y="5189305"/>
            <a:ext cx="451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accéder à l’étape suivante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60" y="5763732"/>
            <a:ext cx="926672" cy="816935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3723" y="1313086"/>
            <a:ext cx="8229600" cy="34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4" y="1353493"/>
            <a:ext cx="8697277" cy="37944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Parcours du personnel TMS et de Direction</a:t>
            </a:r>
            <a:endParaRPr lang="fr-BE" dirty="0"/>
          </a:p>
        </p:txBody>
      </p:sp>
      <p:sp>
        <p:nvSpPr>
          <p:cNvPr id="5" name="Légende encadrée 3 4"/>
          <p:cNvSpPr/>
          <p:nvPr/>
        </p:nvSpPr>
        <p:spPr bwMode="auto">
          <a:xfrm>
            <a:off x="5495192" y="4747846"/>
            <a:ext cx="3130062" cy="958362"/>
          </a:xfrm>
          <a:prstGeom prst="borderCallout3">
            <a:avLst>
              <a:gd name="adj1" fmla="val 18750"/>
              <a:gd name="adj2" fmla="val -8333"/>
              <a:gd name="adj3" fmla="val 4750"/>
              <a:gd name="adj4" fmla="val -19991"/>
              <a:gd name="adj5" fmla="val -23333"/>
              <a:gd name="adj6" fmla="val 3261"/>
              <a:gd name="adj7" fmla="val -76884"/>
              <a:gd name="adj8" fmla="val 661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Phase</a:t>
            </a:r>
            <a:r>
              <a:rPr kumimoji="0" lang="fr-BE" sz="2000" b="1" i="0" u="none" strike="noStrike" cap="none" normalizeH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 d’affectation de la prime de 250€ / place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Légende encadrée 3 5"/>
          <p:cNvSpPr/>
          <p:nvPr/>
        </p:nvSpPr>
        <p:spPr bwMode="auto">
          <a:xfrm>
            <a:off x="2404695" y="5147895"/>
            <a:ext cx="2431074" cy="1340827"/>
          </a:xfrm>
          <a:prstGeom prst="borderCallout3">
            <a:avLst>
              <a:gd name="adj1" fmla="val 18750"/>
              <a:gd name="adj2" fmla="val -8333"/>
              <a:gd name="adj3" fmla="val 4750"/>
              <a:gd name="adj4" fmla="val -19991"/>
              <a:gd name="adj5" fmla="val -23333"/>
              <a:gd name="adj6" fmla="val 3261"/>
              <a:gd name="adj7" fmla="val -123673"/>
              <a:gd name="adj8" fmla="val 61392"/>
            </a:avLst>
          </a:prstGeom>
          <a:solidFill>
            <a:schemeClr val="bg1"/>
          </a:solidFill>
          <a:ln>
            <a:solidFill>
              <a:srgbClr val="00B0F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Phase</a:t>
            </a:r>
            <a:r>
              <a:rPr kumimoji="0" lang="fr-BE" sz="2000" b="1" i="0" u="none" strike="noStrike" cap="none" normalizeH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 de transformation en crèche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5993" y="1180245"/>
            <a:ext cx="8229600" cy="4525963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72" y="5706208"/>
            <a:ext cx="92667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Parcours du personnel d’encadrement des enfants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946" y="4541915"/>
            <a:ext cx="3798137" cy="17131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64" y="1367519"/>
            <a:ext cx="8300513" cy="3522245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66287" y="3691240"/>
            <a:ext cx="296291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Calcul subside ONE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906" y="1336432"/>
            <a:ext cx="7378519" cy="47897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0" y="5996976"/>
            <a:ext cx="926672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60" y="5306532"/>
            <a:ext cx="926672" cy="81693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0604"/>
            <a:ext cx="8508434" cy="4438596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10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Remarques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641833"/>
          </a:xfrm>
        </p:spPr>
        <p:txBody>
          <a:bodyPr/>
          <a:lstStyle/>
          <a:p>
            <a:r>
              <a:rPr lang="fr-BE" dirty="0" smtClean="0"/>
              <a:t>Uniquement compatible avec Excel; 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993531" y="2417885"/>
            <a:ext cx="1336431" cy="29893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Flèche droite 4"/>
          <p:cNvSpPr/>
          <p:nvPr/>
        </p:nvSpPr>
        <p:spPr bwMode="auto">
          <a:xfrm>
            <a:off x="1433146" y="2461846"/>
            <a:ext cx="764931" cy="19343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1433146" y="3666571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75084" y="2461846"/>
            <a:ext cx="47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Pas compatible avec les programmes tournant sur Apple;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Pas compatible avec Open Office.</a:t>
            </a:r>
          </a:p>
          <a:p>
            <a:pPr marL="285750" indent="-285750">
              <a:buFontTx/>
              <a:buChar char="-"/>
            </a:pPr>
            <a:endParaRPr lang="fr-BE" dirty="0"/>
          </a:p>
        </p:txBody>
      </p:sp>
      <p:sp>
        <p:nvSpPr>
          <p:cNvPr id="8" name="Flèche droite 7"/>
          <p:cNvSpPr/>
          <p:nvPr/>
        </p:nvSpPr>
        <p:spPr bwMode="auto">
          <a:xfrm>
            <a:off x="1433146" y="256735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75084" y="3662175"/>
            <a:ext cx="47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Télécharger une version d’essai gratuite d'Excel valable un mois sur le site de Microsoft;</a:t>
            </a:r>
          </a:p>
          <a:p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39" y="5895865"/>
            <a:ext cx="921800" cy="817888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4915257"/>
            <a:ext cx="8229600" cy="641833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kern="0" dirty="0" smtClean="0"/>
              <a:t>Activer les Macros et contenus</a:t>
            </a:r>
          </a:p>
          <a:p>
            <a:endParaRPr lang="fr-BE" kern="0" dirty="0"/>
          </a:p>
        </p:txBody>
      </p:sp>
    </p:spTree>
    <p:extLst>
      <p:ext uri="{BB962C8B-B14F-4D97-AF65-F5344CB8AC3E}">
        <p14:creationId xmlns:p14="http://schemas.microsoft.com/office/powerpoint/2010/main" val="35678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10" y="5848607"/>
            <a:ext cx="926672" cy="823031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877" y="468328"/>
            <a:ext cx="8229600" cy="437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Fonctionnalités supplémentaires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489" y="1362808"/>
            <a:ext cx="4991314" cy="452596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file"/>
          </p:cNvPr>
          <p:cNvSpPr/>
          <p:nvPr/>
        </p:nvSpPr>
        <p:spPr>
          <a:xfrm>
            <a:off x="7037638" y="3333055"/>
            <a:ext cx="166174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 action="ppaction://hlinkfile"/>
              </a:rPr>
              <a:t>Exemple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8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Ouverture du Classeur 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31" y="1233318"/>
            <a:ext cx="3006675" cy="21648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39" y="5895865"/>
            <a:ext cx="921800" cy="81788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4432248" y="462656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83115" y="1784838"/>
            <a:ext cx="3033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Création d’un répertoire « BUTTERFLY » dans vos documents.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31" y="3577366"/>
            <a:ext cx="3948525" cy="2397334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 bwMode="auto">
          <a:xfrm>
            <a:off x="4108938" y="2006953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0659" y="4452867"/>
            <a:ext cx="303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Permet de récupérer un parcours de transformation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51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914400" y="1054104"/>
            <a:ext cx="6805246" cy="106481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172" y="5942937"/>
            <a:ext cx="926672" cy="816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92" y="211394"/>
            <a:ext cx="8057908" cy="57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13" y="1246742"/>
            <a:ext cx="9009487" cy="24233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actuelles d’identification du MA</a:t>
            </a:r>
            <a:endParaRPr lang="fr-BE" dirty="0"/>
          </a:p>
        </p:txBody>
      </p:sp>
      <p:sp>
        <p:nvSpPr>
          <p:cNvPr id="6" name="Légende encadrée avec une bordure 1 5"/>
          <p:cNvSpPr/>
          <p:nvPr/>
        </p:nvSpPr>
        <p:spPr bwMode="auto">
          <a:xfrm>
            <a:off x="5732585" y="1884498"/>
            <a:ext cx="1450731" cy="246185"/>
          </a:xfrm>
          <a:prstGeom prst="accentBorderCallout1">
            <a:avLst>
              <a:gd name="adj1" fmla="val 33036"/>
              <a:gd name="adj2" fmla="val -3484"/>
              <a:gd name="adj3" fmla="val 58929"/>
              <a:gd name="adj4" fmla="val -377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1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Liste déroulante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80392" y="4000500"/>
            <a:ext cx="7367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</a:t>
            </a:r>
            <a:r>
              <a:rPr lang="fr-BE" dirty="0" err="1" smtClean="0"/>
              <a:t>Actiris</a:t>
            </a:r>
            <a:r>
              <a:rPr lang="fr-BE" dirty="0" smtClean="0"/>
              <a:t> : places financées par </a:t>
            </a:r>
            <a:r>
              <a:rPr lang="fr-BE" dirty="0" err="1" smtClean="0"/>
              <a:t>Actiris</a:t>
            </a:r>
            <a:r>
              <a:rPr lang="fr-BE" dirty="0" smtClean="0"/>
              <a:t> et non subventionnées par l’ONE;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EX-FSE : places financées par l’ancien subside FSE repris par l’ONE.  Subside versé à part du subside habituel 0-3 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autorisées mais non subventionnées : qui n’ont pas été autorisées lors d’une programmation </a:t>
            </a:r>
            <a:r>
              <a:rPr lang="fr-BE" dirty="0" smtClean="0">
                <a:sym typeface="Wingdings" panose="05000000000000000000" pitchFamily="2" charset="2"/>
              </a:rPr>
              <a:t> non subventionnées.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64" y="5860846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855334"/>
            <a:ext cx="926672" cy="81693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1841072" y="433476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93832" y="4161068"/>
            <a:ext cx="447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passer à l’étape suivante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730" y="872235"/>
            <a:ext cx="8713178" cy="28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Choix du Modèle de destination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32" y="1532069"/>
            <a:ext cx="1353429" cy="298730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525" y="2308764"/>
            <a:ext cx="8229600" cy="10443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87" y="4064924"/>
            <a:ext cx="8292713" cy="10856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39915" y="1507633"/>
            <a:ext cx="494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Avertissements lors du choix de votre modèle de destination. 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56" y="5862421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55" y="5864171"/>
            <a:ext cx="926672" cy="816935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877" y="651226"/>
            <a:ext cx="8229600" cy="35163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074" y="4688278"/>
            <a:ext cx="1353429" cy="29873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74357" y="4663842"/>
            <a:ext cx="4941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Adaptation des conditions d’accessibilité selon le modèle de destination final choisi. </a:t>
            </a:r>
          </a:p>
          <a:p>
            <a:r>
              <a:rPr lang="fr-BE" dirty="0" smtClean="0"/>
              <a:t>Attention : ne sont d’application que lorsque vous aurez atteint votre modèle final.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74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47094"/>
            <a:ext cx="8229600" cy="433387"/>
          </a:xfrm>
        </p:spPr>
        <p:txBody>
          <a:bodyPr/>
          <a:lstStyle/>
          <a:p>
            <a:r>
              <a:rPr lang="fr-BE" dirty="0" smtClean="0"/>
              <a:t>ETP Subventionnés par l’ONE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79" y="5948371"/>
            <a:ext cx="926672" cy="8169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9" y="1402747"/>
            <a:ext cx="8229600" cy="4545624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760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NE Overture  ">
  <a:themeElements>
    <a:clrScheme name="ONE Overture 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Overture  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NE Overture 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6784</TotalTime>
  <Words>305</Words>
  <Application>Microsoft Office PowerPoint</Application>
  <PresentationFormat>Affichage à l'écran (4:3)</PresentationFormat>
  <Paragraphs>40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1_Conception personnalisée</vt:lpstr>
      <vt:lpstr>2_Conception personnalisée</vt:lpstr>
      <vt:lpstr>ONE Overture  </vt:lpstr>
      <vt:lpstr>Présentation PowerPoint</vt:lpstr>
      <vt:lpstr>Remarques</vt:lpstr>
      <vt:lpstr>Ouverture du Classeur </vt:lpstr>
      <vt:lpstr>Présentation PowerPoint</vt:lpstr>
      <vt:lpstr>Données actuelles d’identification du MA</vt:lpstr>
      <vt:lpstr>Présentation PowerPoint</vt:lpstr>
      <vt:lpstr>Choix du Modèle de destination</vt:lpstr>
      <vt:lpstr>Présentation PowerPoint</vt:lpstr>
      <vt:lpstr>ETP Subventionnés par l’ONE</vt:lpstr>
      <vt:lpstr>Cadastre de l’emploi</vt:lpstr>
      <vt:lpstr>Données contractuelles TMS et de direction</vt:lpstr>
      <vt:lpstr>Réparation des ETP dans les fonctions</vt:lpstr>
      <vt:lpstr>Aides à l’emploi </vt:lpstr>
      <vt:lpstr>Présentation PowerPoint</vt:lpstr>
      <vt:lpstr>Données contractuelle des travailleurs d’encadrement</vt:lpstr>
      <vt:lpstr>Parcours du personnel TMS et de Direction</vt:lpstr>
      <vt:lpstr>Parcours du personnel d’encadrement des enfants</vt:lpstr>
      <vt:lpstr>Calcul subside ONE</vt:lpstr>
      <vt:lpstr>Présentation PowerPoint</vt:lpstr>
      <vt:lpstr>Présentation PowerPoint</vt:lpstr>
      <vt:lpstr>Fonctionnalités supplémentaires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GILSON Eddy</dc:creator>
  <cp:lastModifiedBy>DEMEULEMEESTER Murielle</cp:lastModifiedBy>
  <cp:revision>242</cp:revision>
  <cp:lastPrinted>2019-09-02T05:18:56Z</cp:lastPrinted>
  <dcterms:created xsi:type="dcterms:W3CDTF">2019-06-14T05:17:27Z</dcterms:created>
  <dcterms:modified xsi:type="dcterms:W3CDTF">2020-06-26T09:27:41Z</dcterms:modified>
</cp:coreProperties>
</file>